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6" r:id="rId1"/>
    <p:sldMasterId id="2147483707" r:id="rId2"/>
    <p:sldMasterId id="2147483708" r:id="rId3"/>
  </p:sldMasterIdLst>
  <p:notesMasterIdLst>
    <p:notesMasterId r:id="rId26"/>
  </p:notesMasterIdLst>
  <p:sldIdLst>
    <p:sldId id="256"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Lst>
  <p:sldSz cx="9144000" cy="5143500" type="screen16x9"/>
  <p:notesSz cx="6858000" cy="9144000"/>
  <p:embeddedFontLst>
    <p:embeddedFont>
      <p:font typeface="Inter" panose="020B0604020202020204" charset="0"/>
      <p:regular r:id="rId27"/>
      <p:bold r:id="rId28"/>
    </p:embeddedFont>
    <p:embeddedFont>
      <p:font typeface="Inter Medium" panose="020B0604020202020204" charset="0"/>
      <p:regular r:id="rId29"/>
      <p:bold r:id="rId30"/>
    </p:embeddedFont>
    <p:embeddedFont>
      <p:font typeface="Work Sans" pitchFamily="2" charset="0"/>
      <p:regular r:id="rId31"/>
      <p:bold r:id="rId32"/>
      <p:italic r:id="rId33"/>
      <p:boldItalic r:id="rId34"/>
    </p:embeddedFont>
    <p:embeddedFont>
      <p:font typeface="Work Sans ExtraBold" pitchFamily="2" charset="0"/>
      <p:bold r:id="rId35"/>
      <p:boldItalic r:id="rId36"/>
    </p:embeddedFont>
    <p:embeddedFont>
      <p:font typeface="Work Sans Medium" pitchFamily="2" charset="0"/>
      <p:regular r:id="rId37"/>
      <p:bold r:id="rId38"/>
      <p:italic r:id="rId39"/>
      <p:boldItalic r:id="rId40"/>
    </p:embeddedFont>
    <p:embeddedFont>
      <p:font typeface="Work Sans SemiBold"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D4728C-CFAA-4A93-94CD-5DD38017E4F8}">
  <a:tblStyle styleId="{BDD4728C-CFAA-4A93-94CD-5DD38017E4F8}"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8.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font" Target="fonts/font15.fntdata"/></Relationships>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png>
</file>

<file path=ppt/media/image18.jp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86faf1b08b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86faf1b08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86faf1b08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g286faf1b08b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286faf1b08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 name="Google Shape;382;g286faf1b08b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86faf1b08b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g286faf1b08b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86faf1b08b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g286faf1b08b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86faf1b08b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6" name="Google Shape;406;g286faf1b08b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286faf1b08b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0" name="Google Shape;430;g286faf1b08b_0_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86faf1b08b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g286faf1b08b_0_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86faf1b08b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6" name="Google Shape;446;g286faf1b08b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86faf1b08b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5" name="Google Shape;455;g286faf1b08b_0_1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86faf1b08b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3" name="Google Shape;463;g286faf1b08b_0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4ae6fa50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g24ae6fa50d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 name="Google Shape;28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Google Shape;30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7" name="Google Shape;31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 name="Google Shape;32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7200" y="-15150"/>
            <a:ext cx="9190446" cy="5169626"/>
          </a:xfrm>
          <a:prstGeom prst="rect">
            <a:avLst/>
          </a:prstGeom>
          <a:noFill/>
          <a:ln>
            <a:noFill/>
          </a:ln>
        </p:spPr>
      </p:pic>
      <p:sp>
        <p:nvSpPr>
          <p:cNvPr id="11" name="Google Shape;11;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2" name="Google Shape;12;p2"/>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1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7" name="Google Shape;47;p1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8" name="Google Shape;4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1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51" name="Google Shape;51;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53" name="Google Shape;53;p1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1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55" name="Google Shape;55;p1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1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7" name="Google Shape;5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60" name="Google Shape;60;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1"/>
        <p:cNvGrpSpPr/>
        <p:nvPr/>
      </p:nvGrpSpPr>
      <p:grpSpPr>
        <a:xfrm>
          <a:off x="0" y="0"/>
          <a:ext cx="0" cy="0"/>
          <a:chOff x="0" y="0"/>
          <a:chExt cx="0" cy="0"/>
        </a:xfrm>
      </p:grpSpPr>
      <p:sp>
        <p:nvSpPr>
          <p:cNvPr id="62" name="Google Shape;62;p1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3" name="Google Shape;63;p1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64" name="Google Shape;6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67"/>
        <p:cNvGrpSpPr/>
        <p:nvPr/>
      </p:nvGrpSpPr>
      <p:grpSpPr>
        <a:xfrm>
          <a:off x="0" y="0"/>
          <a:ext cx="0" cy="0"/>
          <a:chOff x="0" y="0"/>
          <a:chExt cx="0" cy="0"/>
        </a:xfrm>
      </p:grpSpPr>
      <p:sp>
        <p:nvSpPr>
          <p:cNvPr id="68" name="Google Shape;68;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69" name="Google Shape;69;p17"/>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1 1">
  <p:cSld name="TITLE_1_1">
    <p:spTree>
      <p:nvGrpSpPr>
        <p:cNvPr id="1" name="Shape 70"/>
        <p:cNvGrpSpPr/>
        <p:nvPr/>
      </p:nvGrpSpPr>
      <p:grpSpPr>
        <a:xfrm>
          <a:off x="0" y="0"/>
          <a:ext cx="0" cy="0"/>
          <a:chOff x="0" y="0"/>
          <a:chExt cx="0" cy="0"/>
        </a:xfrm>
      </p:grpSpPr>
      <p:sp>
        <p:nvSpPr>
          <p:cNvPr id="71" name="Google Shape;71;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72" name="Google Shape;72;p18"/>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75" name="Google Shape;75;p19"/>
          <p:cNvPicPr preferRelativeResize="0"/>
          <p:nvPr/>
        </p:nvPicPr>
        <p:blipFill rotWithShape="1">
          <a:blip r:embed="rId2">
            <a:alphaModFix/>
          </a:blip>
          <a:srcRect t="31469" b="34000"/>
          <a:stretch/>
        </p:blipFill>
        <p:spPr>
          <a:xfrm>
            <a:off x="134750" y="4589275"/>
            <a:ext cx="1410576" cy="344348"/>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SECTION_HEADER_3">
    <p:spTree>
      <p:nvGrpSpPr>
        <p:cNvPr id="1" name="Shape 76"/>
        <p:cNvGrpSpPr/>
        <p:nvPr/>
      </p:nvGrpSpPr>
      <p:grpSpPr>
        <a:xfrm>
          <a:off x="0" y="0"/>
          <a:ext cx="0" cy="0"/>
          <a:chOff x="0" y="0"/>
          <a:chExt cx="0" cy="0"/>
        </a:xfrm>
      </p:grpSpPr>
      <p:pic>
        <p:nvPicPr>
          <p:cNvPr id="77" name="Google Shape;77;p20"/>
          <p:cNvPicPr preferRelativeResize="0"/>
          <p:nvPr/>
        </p:nvPicPr>
        <p:blipFill rotWithShape="1">
          <a:blip r:embed="rId2">
            <a:alphaModFix/>
          </a:blip>
          <a:srcRect/>
          <a:stretch/>
        </p:blipFill>
        <p:spPr>
          <a:xfrm>
            <a:off x="0" y="-1"/>
            <a:ext cx="9206026" cy="5178401"/>
          </a:xfrm>
          <a:prstGeom prst="rect">
            <a:avLst/>
          </a:prstGeom>
          <a:noFill/>
          <a:ln>
            <a:noFill/>
          </a:ln>
        </p:spPr>
      </p:pic>
      <p:sp>
        <p:nvSpPr>
          <p:cNvPr id="78" name="Google Shape;7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79" name="Google Shape;79;p20"/>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3">
  <p:cSld name="SECTION_HEADER_4">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a:stretch/>
        </p:blipFill>
        <p:spPr>
          <a:xfrm>
            <a:off x="0" y="-1"/>
            <a:ext cx="9143992" cy="5143501"/>
          </a:xfrm>
          <a:prstGeom prst="rect">
            <a:avLst/>
          </a:prstGeom>
          <a:noFill/>
          <a:ln>
            <a:noFill/>
          </a:ln>
        </p:spPr>
      </p:pic>
      <p:sp>
        <p:nvSpPr>
          <p:cNvPr id="15" name="Google Shape;15;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6" name="Google Shape;16;p3"/>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SECTION_HEADER_3">
    <p:spTree>
      <p:nvGrpSpPr>
        <p:cNvPr id="1" name="Shape 84"/>
        <p:cNvGrpSpPr/>
        <p:nvPr/>
      </p:nvGrpSpPr>
      <p:grpSpPr>
        <a:xfrm>
          <a:off x="0" y="0"/>
          <a:ext cx="0" cy="0"/>
          <a:chOff x="0" y="0"/>
          <a:chExt cx="0" cy="0"/>
        </a:xfrm>
      </p:grpSpPr>
      <p:pic>
        <p:nvPicPr>
          <p:cNvPr id="85" name="Google Shape;85;p22"/>
          <p:cNvPicPr preferRelativeResize="0"/>
          <p:nvPr/>
        </p:nvPicPr>
        <p:blipFill rotWithShape="1">
          <a:blip r:embed="rId2">
            <a:alphaModFix/>
          </a:blip>
          <a:srcRect/>
          <a:stretch/>
        </p:blipFill>
        <p:spPr>
          <a:xfrm>
            <a:off x="0" y="-1"/>
            <a:ext cx="9143992" cy="5143501"/>
          </a:xfrm>
          <a:prstGeom prst="rect">
            <a:avLst/>
          </a:prstGeom>
          <a:noFill/>
          <a:ln>
            <a:noFill/>
          </a:ln>
        </p:spPr>
      </p:pic>
      <p:sp>
        <p:nvSpPr>
          <p:cNvPr id="86" name="Google Shape;86;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87" name="Google Shape;87;p22"/>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8"/>
        <p:cNvGrpSpPr/>
        <p:nvPr/>
      </p:nvGrpSpPr>
      <p:grpSpPr>
        <a:xfrm>
          <a:off x="0" y="0"/>
          <a:ext cx="0" cy="0"/>
          <a:chOff x="0" y="0"/>
          <a:chExt cx="0" cy="0"/>
        </a:xfrm>
      </p:grpSpPr>
      <p:pic>
        <p:nvPicPr>
          <p:cNvPr id="89" name="Google Shape;89;p23"/>
          <p:cNvPicPr preferRelativeResize="0"/>
          <p:nvPr/>
        </p:nvPicPr>
        <p:blipFill rotWithShape="1">
          <a:blip r:embed="rId2">
            <a:alphaModFix/>
          </a:blip>
          <a:srcRect/>
          <a:stretch/>
        </p:blipFill>
        <p:spPr>
          <a:xfrm>
            <a:off x="-7200" y="-15150"/>
            <a:ext cx="9190446" cy="5169626"/>
          </a:xfrm>
          <a:prstGeom prst="rect">
            <a:avLst/>
          </a:prstGeom>
          <a:noFill/>
          <a:ln>
            <a:noFill/>
          </a:ln>
        </p:spPr>
      </p:pic>
      <p:sp>
        <p:nvSpPr>
          <p:cNvPr id="90" name="Google Shape;9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1" name="Google Shape;91;p23"/>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2">
  <p:cSld name="TITLE_2">
    <p:spTree>
      <p:nvGrpSpPr>
        <p:cNvPr id="1" name="Shape 92"/>
        <p:cNvGrpSpPr/>
        <p:nvPr/>
      </p:nvGrpSpPr>
      <p:grpSpPr>
        <a:xfrm>
          <a:off x="0" y="0"/>
          <a:ext cx="0" cy="0"/>
          <a:chOff x="0" y="0"/>
          <a:chExt cx="0" cy="0"/>
        </a:xfrm>
      </p:grpSpPr>
      <p:pic>
        <p:nvPicPr>
          <p:cNvPr id="93" name="Google Shape;93;p24"/>
          <p:cNvPicPr preferRelativeResize="0"/>
          <p:nvPr/>
        </p:nvPicPr>
        <p:blipFill rotWithShape="1">
          <a:blip r:embed="rId2">
            <a:alphaModFix/>
          </a:blip>
          <a:srcRect/>
          <a:stretch/>
        </p:blipFill>
        <p:spPr>
          <a:xfrm>
            <a:off x="-14350" y="-6375"/>
            <a:ext cx="9160668" cy="5152876"/>
          </a:xfrm>
          <a:prstGeom prst="rect">
            <a:avLst/>
          </a:prstGeom>
          <a:noFill/>
          <a:ln>
            <a:noFill/>
          </a:ln>
        </p:spPr>
      </p:pic>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5" name="Google Shape;95;p24"/>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2 1">
  <p:cSld name="TITLE_2_1">
    <p:spTree>
      <p:nvGrpSpPr>
        <p:cNvPr id="1" name="Shape 96"/>
        <p:cNvGrpSpPr/>
        <p:nvPr/>
      </p:nvGrpSpPr>
      <p:grpSpPr>
        <a:xfrm>
          <a:off x="0" y="0"/>
          <a:ext cx="0" cy="0"/>
          <a:chOff x="0" y="0"/>
          <a:chExt cx="0" cy="0"/>
        </a:xfrm>
      </p:grpSpPr>
      <p:sp>
        <p:nvSpPr>
          <p:cNvPr id="97" name="Google Shape;97;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8" name="Google Shape;98;p25"/>
          <p:cNvPicPr preferRelativeResize="0"/>
          <p:nvPr/>
        </p:nvPicPr>
        <p:blipFill rotWithShape="1">
          <a:blip r:embed="rId2">
            <a:alphaModFix/>
          </a:blip>
          <a:srcRect/>
          <a:stretch/>
        </p:blipFill>
        <p:spPr>
          <a:xfrm>
            <a:off x="-7200" y="-7175"/>
            <a:ext cx="9204623" cy="5177601"/>
          </a:xfrm>
          <a:prstGeom prst="rect">
            <a:avLst/>
          </a:prstGeom>
          <a:noFill/>
          <a:ln>
            <a:noFill/>
          </a:ln>
        </p:spPr>
      </p:pic>
      <p:pic>
        <p:nvPicPr>
          <p:cNvPr id="99" name="Google Shape;99;p25"/>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0"/>
        <p:cNvGrpSpPr/>
        <p:nvPr/>
      </p:nvGrpSpPr>
      <p:grpSpPr>
        <a:xfrm>
          <a:off x="0" y="0"/>
          <a:ext cx="0" cy="0"/>
          <a:chOff x="0" y="0"/>
          <a:chExt cx="0" cy="0"/>
        </a:xfrm>
      </p:grpSpPr>
      <p:pic>
        <p:nvPicPr>
          <p:cNvPr id="101" name="Google Shape;101;p26"/>
          <p:cNvPicPr preferRelativeResize="0"/>
          <p:nvPr/>
        </p:nvPicPr>
        <p:blipFill rotWithShape="1">
          <a:blip r:embed="rId2">
            <a:alphaModFix/>
          </a:blip>
          <a:srcRect/>
          <a:stretch/>
        </p:blipFill>
        <p:spPr>
          <a:xfrm>
            <a:off x="0" y="-1"/>
            <a:ext cx="9144003" cy="5143504"/>
          </a:xfrm>
          <a:prstGeom prst="rect">
            <a:avLst/>
          </a:prstGeom>
          <a:noFill/>
          <a:ln>
            <a:noFill/>
          </a:ln>
        </p:spPr>
      </p:pic>
      <p:sp>
        <p:nvSpPr>
          <p:cNvPr id="102" name="Google Shape;102;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03" name="Google Shape;103;p26"/>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4"/>
        <p:cNvGrpSpPr/>
        <p:nvPr/>
      </p:nvGrpSpPr>
      <p:grpSpPr>
        <a:xfrm>
          <a:off x="0" y="0"/>
          <a:ext cx="0" cy="0"/>
          <a:chOff x="0" y="0"/>
          <a:chExt cx="0" cy="0"/>
        </a:xfrm>
      </p:grpSpPr>
      <p:sp>
        <p:nvSpPr>
          <p:cNvPr id="105" name="Google Shape;105;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6" name="Google Shape;106;p2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07" name="Google Shape;107;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8"/>
        <p:cNvGrpSpPr/>
        <p:nvPr/>
      </p:nvGrpSpPr>
      <p:grpSpPr>
        <a:xfrm>
          <a:off x="0" y="0"/>
          <a:ext cx="0" cy="0"/>
          <a:chOff x="0" y="0"/>
          <a:chExt cx="0" cy="0"/>
        </a:xfrm>
      </p:grpSpPr>
      <p:sp>
        <p:nvSpPr>
          <p:cNvPr id="109" name="Google Shape;109;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0" name="Google Shape;110;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1" name="Google Shape;111;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2" name="Google Shape;112;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3"/>
        <p:cNvGrpSpPr/>
        <p:nvPr/>
      </p:nvGrpSpPr>
      <p:grpSpPr>
        <a:xfrm>
          <a:off x="0" y="0"/>
          <a:ext cx="0" cy="0"/>
          <a:chOff x="0" y="0"/>
          <a:chExt cx="0" cy="0"/>
        </a:xfrm>
      </p:grpSpPr>
      <p:sp>
        <p:nvSpPr>
          <p:cNvPr id="114" name="Google Shape;114;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5" name="Google Shape;115;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6"/>
        <p:cNvGrpSpPr/>
        <p:nvPr/>
      </p:nvGrpSpPr>
      <p:grpSpPr>
        <a:xfrm>
          <a:off x="0" y="0"/>
          <a:ext cx="0" cy="0"/>
          <a:chOff x="0" y="0"/>
          <a:chExt cx="0" cy="0"/>
        </a:xfrm>
      </p:grpSpPr>
      <p:sp>
        <p:nvSpPr>
          <p:cNvPr id="117" name="Google Shape;117;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18" name="Google Shape;118;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9" name="Google Shape;119;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0"/>
        <p:cNvGrpSpPr/>
        <p:nvPr/>
      </p:nvGrpSpPr>
      <p:grpSpPr>
        <a:xfrm>
          <a:off x="0" y="0"/>
          <a:ext cx="0" cy="0"/>
          <a:chOff x="0" y="0"/>
          <a:chExt cx="0" cy="0"/>
        </a:xfrm>
      </p:grpSpPr>
      <p:sp>
        <p:nvSpPr>
          <p:cNvPr id="121" name="Google Shape;121;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22" name="Google Shape;122;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2 1">
  <p:cSld name="TITLE_2_1">
    <p:spTree>
      <p:nvGrpSpPr>
        <p:cNvPr id="1" name="Shape 17"/>
        <p:cNvGrpSpPr/>
        <p:nvPr/>
      </p:nvGrpSpPr>
      <p:grpSpPr>
        <a:xfrm>
          <a:off x="0" y="0"/>
          <a:ext cx="0" cy="0"/>
          <a:chOff x="0" y="0"/>
          <a:chExt cx="0" cy="0"/>
        </a:xfrm>
      </p:grpSpPr>
      <p:sp>
        <p:nvSpPr>
          <p:cNvPr id="18" name="Google Shape;18;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 name="Google Shape;19;p4"/>
          <p:cNvPicPr preferRelativeResize="0"/>
          <p:nvPr/>
        </p:nvPicPr>
        <p:blipFill rotWithShape="1">
          <a:blip r:embed="rId2">
            <a:alphaModFix/>
          </a:blip>
          <a:srcRect/>
          <a:stretch/>
        </p:blipFill>
        <p:spPr>
          <a:xfrm>
            <a:off x="-7200" y="-7175"/>
            <a:ext cx="9204623" cy="5177601"/>
          </a:xfrm>
          <a:prstGeom prst="rect">
            <a:avLst/>
          </a:prstGeom>
          <a:noFill/>
          <a:ln>
            <a:noFill/>
          </a:ln>
        </p:spPr>
      </p:pic>
      <p:pic>
        <p:nvPicPr>
          <p:cNvPr id="20" name="Google Shape;20;p4"/>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3"/>
        <p:cNvGrpSpPr/>
        <p:nvPr/>
      </p:nvGrpSpPr>
      <p:grpSpPr>
        <a:xfrm>
          <a:off x="0" y="0"/>
          <a:ext cx="0" cy="0"/>
          <a:chOff x="0" y="0"/>
          <a:chExt cx="0" cy="0"/>
        </a:xfrm>
      </p:grpSpPr>
      <p:sp>
        <p:nvSpPr>
          <p:cNvPr id="124" name="Google Shape;124;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26" name="Google Shape;126;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7" name="Google Shape;127;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28" name="Google Shape;128;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9"/>
        <p:cNvGrpSpPr/>
        <p:nvPr/>
      </p:nvGrpSpPr>
      <p:grpSpPr>
        <a:xfrm>
          <a:off x="0" y="0"/>
          <a:ext cx="0" cy="0"/>
          <a:chOff x="0" y="0"/>
          <a:chExt cx="0" cy="0"/>
        </a:xfrm>
      </p:grpSpPr>
      <p:sp>
        <p:nvSpPr>
          <p:cNvPr id="130" name="Google Shape;130;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31" name="Google Shape;131;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2"/>
        <p:cNvGrpSpPr/>
        <p:nvPr/>
      </p:nvGrpSpPr>
      <p:grpSpPr>
        <a:xfrm>
          <a:off x="0" y="0"/>
          <a:ext cx="0" cy="0"/>
          <a:chOff x="0" y="0"/>
          <a:chExt cx="0" cy="0"/>
        </a:xfrm>
      </p:grpSpPr>
      <p:sp>
        <p:nvSpPr>
          <p:cNvPr id="133" name="Google Shape;133;p3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34" name="Google Shape;134;p3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35" name="Google Shape;135;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6"/>
        <p:cNvGrpSpPr/>
        <p:nvPr/>
      </p:nvGrpSpPr>
      <p:grpSpPr>
        <a:xfrm>
          <a:off x="0" y="0"/>
          <a:ext cx="0" cy="0"/>
          <a:chOff x="0" y="0"/>
          <a:chExt cx="0" cy="0"/>
        </a:xfrm>
      </p:grpSpPr>
      <p:sp>
        <p:nvSpPr>
          <p:cNvPr id="137" name="Google Shape;137;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38"/>
        <p:cNvGrpSpPr/>
        <p:nvPr/>
      </p:nvGrpSpPr>
      <p:grpSpPr>
        <a:xfrm>
          <a:off x="0" y="0"/>
          <a:ext cx="0" cy="0"/>
          <a:chOff x="0" y="0"/>
          <a:chExt cx="0" cy="0"/>
        </a:xfrm>
      </p:grpSpPr>
      <p:sp>
        <p:nvSpPr>
          <p:cNvPr id="139" name="Google Shape;139;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40" name="Google Shape;140;p36"/>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1 1">
  <p:cSld name="TITLE_1_1">
    <p:spTree>
      <p:nvGrpSpPr>
        <p:cNvPr id="1" name="Shape 141"/>
        <p:cNvGrpSpPr/>
        <p:nvPr/>
      </p:nvGrpSpPr>
      <p:grpSpPr>
        <a:xfrm>
          <a:off x="0" y="0"/>
          <a:ext cx="0" cy="0"/>
          <a:chOff x="0" y="0"/>
          <a:chExt cx="0" cy="0"/>
        </a:xfrm>
      </p:grpSpPr>
      <p:sp>
        <p:nvSpPr>
          <p:cNvPr id="142" name="Google Shape;142;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43" name="Google Shape;143;p37"/>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144"/>
        <p:cNvGrpSpPr/>
        <p:nvPr/>
      </p:nvGrpSpPr>
      <p:grpSpPr>
        <a:xfrm>
          <a:off x="0" y="0"/>
          <a:ext cx="0" cy="0"/>
          <a:chOff x="0" y="0"/>
          <a:chExt cx="0" cy="0"/>
        </a:xfrm>
      </p:grpSpPr>
      <p:sp>
        <p:nvSpPr>
          <p:cNvPr id="145" name="Google Shape;145;p3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146" name="Google Shape;146;p38"/>
          <p:cNvPicPr preferRelativeResize="0"/>
          <p:nvPr/>
        </p:nvPicPr>
        <p:blipFill rotWithShape="1">
          <a:blip r:embed="rId2">
            <a:alphaModFix/>
          </a:blip>
          <a:srcRect t="31469" b="34000"/>
          <a:stretch/>
        </p:blipFill>
        <p:spPr>
          <a:xfrm>
            <a:off x="134750" y="4589275"/>
            <a:ext cx="1410576" cy="344348"/>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1 1">
  <p:cSld name="SECTION_HEADER_3">
    <p:spTree>
      <p:nvGrpSpPr>
        <p:cNvPr id="1" name="Shape 151"/>
        <p:cNvGrpSpPr/>
        <p:nvPr/>
      </p:nvGrpSpPr>
      <p:grpSpPr>
        <a:xfrm>
          <a:off x="0" y="0"/>
          <a:ext cx="0" cy="0"/>
          <a:chOff x="0" y="0"/>
          <a:chExt cx="0" cy="0"/>
        </a:xfrm>
      </p:grpSpPr>
      <p:pic>
        <p:nvPicPr>
          <p:cNvPr id="152" name="Google Shape;152;p40"/>
          <p:cNvPicPr preferRelativeResize="0"/>
          <p:nvPr/>
        </p:nvPicPr>
        <p:blipFill rotWithShape="1">
          <a:blip r:embed="rId2">
            <a:alphaModFix/>
          </a:blip>
          <a:srcRect/>
          <a:stretch/>
        </p:blipFill>
        <p:spPr>
          <a:xfrm>
            <a:off x="0" y="-1"/>
            <a:ext cx="9143992" cy="5143501"/>
          </a:xfrm>
          <a:prstGeom prst="rect">
            <a:avLst/>
          </a:prstGeom>
          <a:noFill/>
          <a:ln>
            <a:noFill/>
          </a:ln>
        </p:spPr>
      </p:pic>
      <p:sp>
        <p:nvSpPr>
          <p:cNvPr id="153" name="Google Shape;153;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54" name="Google Shape;154;p40"/>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2 1 1">
  <p:cSld name="TITLE_2_1_1">
    <p:spTree>
      <p:nvGrpSpPr>
        <p:cNvPr id="1" name="Shape 155"/>
        <p:cNvGrpSpPr/>
        <p:nvPr/>
      </p:nvGrpSpPr>
      <p:grpSpPr>
        <a:xfrm>
          <a:off x="0" y="0"/>
          <a:ext cx="0" cy="0"/>
          <a:chOff x="0" y="0"/>
          <a:chExt cx="0" cy="0"/>
        </a:xfrm>
      </p:grpSpPr>
      <p:sp>
        <p:nvSpPr>
          <p:cNvPr id="156" name="Google Shape;156;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57" name="Google Shape;157;p41"/>
          <p:cNvPicPr preferRelativeResize="0"/>
          <p:nvPr/>
        </p:nvPicPr>
        <p:blipFill rotWithShape="1">
          <a:blip r:embed="rId2">
            <a:alphaModFix/>
          </a:blip>
          <a:srcRect/>
          <a:stretch/>
        </p:blipFill>
        <p:spPr>
          <a:xfrm>
            <a:off x="-7200" y="-7175"/>
            <a:ext cx="9204623" cy="5177601"/>
          </a:xfrm>
          <a:prstGeom prst="rect">
            <a:avLst/>
          </a:prstGeom>
          <a:noFill/>
          <a:ln>
            <a:noFill/>
          </a:ln>
        </p:spPr>
      </p:pic>
      <p:pic>
        <p:nvPicPr>
          <p:cNvPr id="158" name="Google Shape;158;p41"/>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9"/>
        <p:cNvGrpSpPr/>
        <p:nvPr/>
      </p:nvGrpSpPr>
      <p:grpSpPr>
        <a:xfrm>
          <a:off x="0" y="0"/>
          <a:ext cx="0" cy="0"/>
          <a:chOff x="0" y="0"/>
          <a:chExt cx="0" cy="0"/>
        </a:xfrm>
      </p:grpSpPr>
      <p:pic>
        <p:nvPicPr>
          <p:cNvPr id="160" name="Google Shape;160;p42"/>
          <p:cNvPicPr preferRelativeResize="0"/>
          <p:nvPr/>
        </p:nvPicPr>
        <p:blipFill rotWithShape="1">
          <a:blip r:embed="rId2">
            <a:alphaModFix/>
          </a:blip>
          <a:srcRect l="17884" r="23014"/>
          <a:stretch/>
        </p:blipFill>
        <p:spPr>
          <a:xfrm>
            <a:off x="0" y="0"/>
            <a:ext cx="4560050" cy="5143500"/>
          </a:xfrm>
          <a:prstGeom prst="rect">
            <a:avLst/>
          </a:prstGeom>
          <a:noFill/>
          <a:ln>
            <a:noFill/>
          </a:ln>
        </p:spPr>
      </p:pic>
      <p:sp>
        <p:nvSpPr>
          <p:cNvPr id="161" name="Google Shape;161;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62" name="Google Shape;162;p42"/>
          <p:cNvPicPr preferRelativeResize="0"/>
          <p:nvPr/>
        </p:nvPicPr>
        <p:blipFill rotWithShape="1">
          <a:blip r:embed="rId3">
            <a:alphaModFix/>
          </a:blip>
          <a:srcRect/>
          <a:stretch/>
        </p:blipFill>
        <p:spPr>
          <a:xfrm>
            <a:off x="4687899" y="814525"/>
            <a:ext cx="1932934" cy="1366499"/>
          </a:xfrm>
          <a:prstGeom prst="rect">
            <a:avLst/>
          </a:prstGeom>
          <a:noFill/>
          <a:ln>
            <a:noFill/>
          </a:ln>
        </p:spPr>
      </p:pic>
      <p:cxnSp>
        <p:nvCxnSpPr>
          <p:cNvPr id="163" name="Google Shape;163;p42"/>
          <p:cNvCxnSpPr/>
          <p:nvPr/>
        </p:nvCxnSpPr>
        <p:spPr>
          <a:xfrm>
            <a:off x="4961450" y="3495925"/>
            <a:ext cx="3699300" cy="0"/>
          </a:xfrm>
          <a:prstGeom prst="straightConnector1">
            <a:avLst/>
          </a:prstGeom>
          <a:noFill/>
          <a:ln w="9525" cap="flat" cmpd="sng">
            <a:solidFill>
              <a:srgbClr val="000000"/>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2">
  <p:cSld name="TITLE_2">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a:stretch/>
        </p:blipFill>
        <p:spPr>
          <a:xfrm>
            <a:off x="-14350" y="-6375"/>
            <a:ext cx="9160668" cy="5152876"/>
          </a:xfrm>
          <a:prstGeom prst="rect">
            <a:avLst/>
          </a:prstGeom>
          <a:noFill/>
          <a:ln>
            <a:noFill/>
          </a:ln>
        </p:spPr>
      </p:pic>
      <p:sp>
        <p:nvSpPr>
          <p:cNvPr id="23" name="Google Shape;23;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4" name="Google Shape;24;p5"/>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64"/>
        <p:cNvGrpSpPr/>
        <p:nvPr/>
      </p:nvGrpSpPr>
      <p:grpSpPr>
        <a:xfrm>
          <a:off x="0" y="0"/>
          <a:ext cx="0" cy="0"/>
          <a:chOff x="0" y="0"/>
          <a:chExt cx="0" cy="0"/>
        </a:xfrm>
      </p:grpSpPr>
      <p:pic>
        <p:nvPicPr>
          <p:cNvPr id="165" name="Google Shape;165;p43"/>
          <p:cNvPicPr preferRelativeResize="0"/>
          <p:nvPr/>
        </p:nvPicPr>
        <p:blipFill rotWithShape="1">
          <a:blip r:embed="rId2">
            <a:alphaModFix/>
          </a:blip>
          <a:srcRect/>
          <a:stretch/>
        </p:blipFill>
        <p:spPr>
          <a:xfrm>
            <a:off x="0" y="1"/>
            <a:ext cx="9140448" cy="5143500"/>
          </a:xfrm>
          <a:prstGeom prst="rect">
            <a:avLst/>
          </a:prstGeom>
          <a:noFill/>
          <a:ln>
            <a:noFill/>
          </a:ln>
        </p:spPr>
      </p:pic>
      <p:sp>
        <p:nvSpPr>
          <p:cNvPr id="166" name="Google Shape;166;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67" name="Google Shape;167;p43"/>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pic>
        <p:nvPicPr>
          <p:cNvPr id="168" name="Google Shape;168;p43"/>
          <p:cNvPicPr preferRelativeResize="0"/>
          <p:nvPr/>
        </p:nvPicPr>
        <p:blipFill rotWithShape="1">
          <a:blip r:embed="rId3">
            <a:alphaModFix/>
          </a:blip>
          <a:srcRect/>
          <a:stretch/>
        </p:blipFill>
        <p:spPr>
          <a:xfrm>
            <a:off x="3364550" y="606300"/>
            <a:ext cx="2414898" cy="1707201"/>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slide 1 1">
  <p:cSld name="TITLE_1_1">
    <p:spTree>
      <p:nvGrpSpPr>
        <p:cNvPr id="1" name="Shape 169"/>
        <p:cNvGrpSpPr/>
        <p:nvPr/>
      </p:nvGrpSpPr>
      <p:grpSpPr>
        <a:xfrm>
          <a:off x="0" y="0"/>
          <a:ext cx="0" cy="0"/>
          <a:chOff x="0" y="0"/>
          <a:chExt cx="0" cy="0"/>
        </a:xfrm>
      </p:grpSpPr>
      <p:pic>
        <p:nvPicPr>
          <p:cNvPr id="170" name="Google Shape;170;p44"/>
          <p:cNvPicPr preferRelativeResize="0"/>
          <p:nvPr/>
        </p:nvPicPr>
        <p:blipFill rotWithShape="1">
          <a:blip r:embed="rId2">
            <a:alphaModFix/>
          </a:blip>
          <a:srcRect l="8826" t="9209" r="9600" b="9217"/>
          <a:stretch/>
        </p:blipFill>
        <p:spPr>
          <a:xfrm rot="10800000" flipH="1">
            <a:off x="0" y="0"/>
            <a:ext cx="9144000" cy="5145524"/>
          </a:xfrm>
          <a:prstGeom prst="rect">
            <a:avLst/>
          </a:prstGeom>
          <a:noFill/>
          <a:ln>
            <a:noFill/>
          </a:ln>
        </p:spPr>
      </p:pic>
      <p:sp>
        <p:nvSpPr>
          <p:cNvPr id="171" name="Google Shape;171;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72" name="Google Shape;172;p44"/>
          <p:cNvCxnSpPr/>
          <p:nvPr/>
        </p:nvCxnSpPr>
        <p:spPr>
          <a:xfrm>
            <a:off x="2740288" y="3545850"/>
            <a:ext cx="3824400" cy="0"/>
          </a:xfrm>
          <a:prstGeom prst="straightConnector1">
            <a:avLst/>
          </a:prstGeom>
          <a:noFill/>
          <a:ln w="9525" cap="flat" cmpd="sng">
            <a:solidFill>
              <a:srgbClr val="FFFFFF"/>
            </a:solidFill>
            <a:prstDash val="solid"/>
            <a:round/>
            <a:headEnd type="none" w="sm" len="sm"/>
            <a:tailEnd type="none" w="sm" len="sm"/>
          </a:ln>
        </p:spPr>
      </p:cxnSp>
      <p:pic>
        <p:nvPicPr>
          <p:cNvPr id="173" name="Google Shape;173;p44"/>
          <p:cNvPicPr preferRelativeResize="0"/>
          <p:nvPr/>
        </p:nvPicPr>
        <p:blipFill rotWithShape="1">
          <a:blip r:embed="rId3">
            <a:alphaModFix/>
          </a:blip>
          <a:srcRect/>
          <a:stretch/>
        </p:blipFill>
        <p:spPr>
          <a:xfrm>
            <a:off x="3364550" y="606300"/>
            <a:ext cx="2414898" cy="170720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4"/>
        <p:cNvGrpSpPr/>
        <p:nvPr/>
      </p:nvGrpSpPr>
      <p:grpSpPr>
        <a:xfrm>
          <a:off x="0" y="0"/>
          <a:ext cx="0" cy="0"/>
          <a:chOff x="0" y="0"/>
          <a:chExt cx="0" cy="0"/>
        </a:xfrm>
      </p:grpSpPr>
      <p:sp>
        <p:nvSpPr>
          <p:cNvPr id="175" name="Google Shape;175;p4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176" name="Google Shape;176;p45"/>
          <p:cNvPicPr preferRelativeResize="0"/>
          <p:nvPr/>
        </p:nvPicPr>
        <p:blipFill rotWithShape="1">
          <a:blip r:embed="rId2">
            <a:alphaModFix/>
          </a:blip>
          <a:srcRect/>
          <a:stretch/>
        </p:blipFill>
        <p:spPr>
          <a:xfrm>
            <a:off x="0" y="-987"/>
            <a:ext cx="9144000" cy="5145485"/>
          </a:xfrm>
          <a:prstGeom prst="rect">
            <a:avLst/>
          </a:prstGeom>
          <a:noFill/>
          <a:ln>
            <a:noFill/>
          </a:ln>
        </p:spPr>
      </p:pic>
      <p:sp>
        <p:nvSpPr>
          <p:cNvPr id="177" name="Google Shape;177;p45"/>
          <p:cNvSpPr txBox="1">
            <a:spLocks noGrp="1"/>
          </p:cNvSpPr>
          <p:nvPr>
            <p:ph type="sldNum" idx="12"/>
          </p:nvPr>
        </p:nvSpPr>
        <p:spPr>
          <a:xfrm>
            <a:off x="8121383"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9pPr>
          </a:lstStyle>
          <a:p>
            <a:pPr marL="0" lvl="0" indent="0" algn="r" rtl="0">
              <a:spcBef>
                <a:spcPts val="0"/>
              </a:spcBef>
              <a:spcAft>
                <a:spcPts val="0"/>
              </a:spcAft>
              <a:buNone/>
            </a:pPr>
            <a:r>
              <a:rPr lang="en"/>
              <a:t>| 0</a:t>
            </a:r>
            <a:endParaRPr/>
          </a:p>
        </p:txBody>
      </p:sp>
      <p:pic>
        <p:nvPicPr>
          <p:cNvPr id="178" name="Google Shape;178;p45"/>
          <p:cNvPicPr preferRelativeResize="0"/>
          <p:nvPr/>
        </p:nvPicPr>
        <p:blipFill rotWithShape="1">
          <a:blip r:embed="rId3">
            <a:alphaModFix/>
          </a:blip>
          <a:srcRect t="31469" b="34000"/>
          <a:stretch/>
        </p:blipFill>
        <p:spPr>
          <a:xfrm>
            <a:off x="7072375" y="4687850"/>
            <a:ext cx="1410576" cy="344348"/>
          </a:xfrm>
          <a:prstGeom prst="rect">
            <a:avLst/>
          </a:prstGeom>
          <a:noFill/>
          <a:ln>
            <a:noFill/>
          </a:ln>
        </p:spPr>
      </p:pic>
      <p:sp>
        <p:nvSpPr>
          <p:cNvPr id="179" name="Google Shape;179;p45"/>
          <p:cNvSpPr txBox="1">
            <a:spLocks noGrp="1"/>
          </p:cNvSpPr>
          <p:nvPr>
            <p:ph type="sldNum" idx="2"/>
          </p:nvPr>
        </p:nvSpPr>
        <p:spPr>
          <a:xfrm>
            <a:off x="8226683"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slide 2">
  <p:cSld name="TITLE_2">
    <p:spTree>
      <p:nvGrpSpPr>
        <p:cNvPr id="1" name="Shape 180"/>
        <p:cNvGrpSpPr/>
        <p:nvPr/>
      </p:nvGrpSpPr>
      <p:grpSpPr>
        <a:xfrm>
          <a:off x="0" y="0"/>
          <a:ext cx="0" cy="0"/>
          <a:chOff x="0" y="0"/>
          <a:chExt cx="0" cy="0"/>
        </a:xfrm>
      </p:grpSpPr>
      <p:pic>
        <p:nvPicPr>
          <p:cNvPr id="181" name="Google Shape;181;p46"/>
          <p:cNvPicPr preferRelativeResize="0"/>
          <p:nvPr/>
        </p:nvPicPr>
        <p:blipFill rotWithShape="1">
          <a:blip r:embed="rId2">
            <a:alphaModFix/>
          </a:blip>
          <a:srcRect/>
          <a:stretch/>
        </p:blipFill>
        <p:spPr>
          <a:xfrm>
            <a:off x="-7200" y="-15150"/>
            <a:ext cx="9190446" cy="5169626"/>
          </a:xfrm>
          <a:prstGeom prst="rect">
            <a:avLst/>
          </a:prstGeom>
          <a:noFill/>
          <a:ln>
            <a:noFill/>
          </a:ln>
        </p:spPr>
      </p:pic>
      <p:sp>
        <p:nvSpPr>
          <p:cNvPr id="182" name="Google Shape;182;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83" name="Google Shape;183;p46"/>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slide 2 1">
  <p:cSld name="TITLE_2_1">
    <p:spTree>
      <p:nvGrpSpPr>
        <p:cNvPr id="1" name="Shape 184"/>
        <p:cNvGrpSpPr/>
        <p:nvPr/>
      </p:nvGrpSpPr>
      <p:grpSpPr>
        <a:xfrm>
          <a:off x="0" y="0"/>
          <a:ext cx="0" cy="0"/>
          <a:chOff x="0" y="0"/>
          <a:chExt cx="0" cy="0"/>
        </a:xfrm>
      </p:grpSpPr>
      <p:pic>
        <p:nvPicPr>
          <p:cNvPr id="185" name="Google Shape;185;p47"/>
          <p:cNvPicPr preferRelativeResize="0"/>
          <p:nvPr/>
        </p:nvPicPr>
        <p:blipFill rotWithShape="1">
          <a:blip r:embed="rId2">
            <a:alphaModFix/>
          </a:blip>
          <a:srcRect/>
          <a:stretch/>
        </p:blipFill>
        <p:spPr>
          <a:xfrm>
            <a:off x="-14350" y="-6375"/>
            <a:ext cx="9160668" cy="5152876"/>
          </a:xfrm>
          <a:prstGeom prst="rect">
            <a:avLst/>
          </a:prstGeom>
          <a:noFill/>
          <a:ln>
            <a:noFill/>
          </a:ln>
        </p:spPr>
      </p:pic>
      <p:sp>
        <p:nvSpPr>
          <p:cNvPr id="186" name="Google Shape;186;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87" name="Google Shape;187;p47"/>
          <p:cNvPicPr preferRelativeResize="0"/>
          <p:nvPr/>
        </p:nvPicPr>
        <p:blipFill rotWithShape="1">
          <a:blip r:embed="rId3">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slide 2 1 1 1">
  <p:cSld name="TITLE_2_1_1_1">
    <p:spTree>
      <p:nvGrpSpPr>
        <p:cNvPr id="1" name="Shape 188"/>
        <p:cNvGrpSpPr/>
        <p:nvPr/>
      </p:nvGrpSpPr>
      <p:grpSpPr>
        <a:xfrm>
          <a:off x="0" y="0"/>
          <a:ext cx="0" cy="0"/>
          <a:chOff x="0" y="0"/>
          <a:chExt cx="0" cy="0"/>
        </a:xfrm>
      </p:grpSpPr>
      <p:sp>
        <p:nvSpPr>
          <p:cNvPr id="189" name="Google Shape;189;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0" name="Google Shape;190;p48"/>
          <p:cNvPicPr preferRelativeResize="0"/>
          <p:nvPr/>
        </p:nvPicPr>
        <p:blipFill rotWithShape="1">
          <a:blip r:embed="rId2">
            <a:alphaModFix/>
          </a:blip>
          <a:srcRect l="-11869" r="-10498"/>
          <a:stretch/>
        </p:blipFill>
        <p:spPr>
          <a:xfrm>
            <a:off x="7614450" y="286450"/>
            <a:ext cx="1372051" cy="247350"/>
          </a:xfrm>
          <a:prstGeom prst="rect">
            <a:avLst/>
          </a:prstGeom>
          <a:noFill/>
          <a:ln>
            <a:noFill/>
          </a:ln>
        </p:spPr>
      </p:pic>
      <p:pic>
        <p:nvPicPr>
          <p:cNvPr id="191" name="Google Shape;191;p48"/>
          <p:cNvPicPr preferRelativeResize="0"/>
          <p:nvPr/>
        </p:nvPicPr>
        <p:blipFill rotWithShape="1">
          <a:blip r:embed="rId3">
            <a:alphaModFix/>
          </a:blip>
          <a:srcRect/>
          <a:stretch/>
        </p:blipFill>
        <p:spPr>
          <a:xfrm>
            <a:off x="0" y="0"/>
            <a:ext cx="9143992" cy="5143501"/>
          </a:xfrm>
          <a:prstGeom prst="rect">
            <a:avLst/>
          </a:prstGeom>
          <a:noFill/>
          <a:ln>
            <a:noFill/>
          </a:ln>
        </p:spPr>
      </p:pic>
      <p:pic>
        <p:nvPicPr>
          <p:cNvPr id="192" name="Google Shape;192;p48"/>
          <p:cNvPicPr preferRelativeResize="0"/>
          <p:nvPr/>
        </p:nvPicPr>
        <p:blipFill rotWithShape="1">
          <a:blip r:embed="rId2">
            <a:alphaModFix/>
          </a:blip>
          <a:srcRect l="-11869" r="-10498"/>
          <a:stretch/>
        </p:blipFill>
        <p:spPr>
          <a:xfrm>
            <a:off x="7614450" y="286450"/>
            <a:ext cx="1372051" cy="247350"/>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3">
  <p:cSld name="SECTION_HEADER_4">
    <p:spTree>
      <p:nvGrpSpPr>
        <p:cNvPr id="1" name="Shape 193"/>
        <p:cNvGrpSpPr/>
        <p:nvPr/>
      </p:nvGrpSpPr>
      <p:grpSpPr>
        <a:xfrm>
          <a:off x="0" y="0"/>
          <a:ext cx="0" cy="0"/>
          <a:chOff x="0" y="0"/>
          <a:chExt cx="0" cy="0"/>
        </a:xfrm>
      </p:grpSpPr>
      <p:pic>
        <p:nvPicPr>
          <p:cNvPr id="194" name="Google Shape;194;p49"/>
          <p:cNvPicPr preferRelativeResize="0"/>
          <p:nvPr/>
        </p:nvPicPr>
        <p:blipFill rotWithShape="1">
          <a:blip r:embed="rId2">
            <a:alphaModFix/>
          </a:blip>
          <a:srcRect/>
          <a:stretch/>
        </p:blipFill>
        <p:spPr>
          <a:xfrm>
            <a:off x="0" y="-1"/>
            <a:ext cx="9144003" cy="5143504"/>
          </a:xfrm>
          <a:prstGeom prst="rect">
            <a:avLst/>
          </a:prstGeom>
          <a:noFill/>
          <a:ln>
            <a:noFill/>
          </a:ln>
        </p:spPr>
      </p:pic>
      <p:sp>
        <p:nvSpPr>
          <p:cNvPr id="195" name="Google Shape;195;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6" name="Google Shape;196;p49"/>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ection header 3 1">
  <p:cSld name="SECTION_HEADER_4_1">
    <p:spTree>
      <p:nvGrpSpPr>
        <p:cNvPr id="1" name="Shape 197"/>
        <p:cNvGrpSpPr/>
        <p:nvPr/>
      </p:nvGrpSpPr>
      <p:grpSpPr>
        <a:xfrm>
          <a:off x="0" y="0"/>
          <a:ext cx="0" cy="0"/>
          <a:chOff x="0" y="0"/>
          <a:chExt cx="0" cy="0"/>
        </a:xfrm>
      </p:grpSpPr>
      <p:pic>
        <p:nvPicPr>
          <p:cNvPr id="198" name="Google Shape;198;p50"/>
          <p:cNvPicPr preferRelativeResize="0"/>
          <p:nvPr/>
        </p:nvPicPr>
        <p:blipFill rotWithShape="1">
          <a:blip r:embed="rId2">
            <a:alphaModFix/>
          </a:blip>
          <a:srcRect/>
          <a:stretch/>
        </p:blipFill>
        <p:spPr>
          <a:xfrm>
            <a:off x="0" y="-1"/>
            <a:ext cx="9143992" cy="5143501"/>
          </a:xfrm>
          <a:prstGeom prst="rect">
            <a:avLst/>
          </a:prstGeom>
          <a:noFill/>
          <a:ln>
            <a:noFill/>
          </a:ln>
        </p:spPr>
      </p:pic>
      <p:sp>
        <p:nvSpPr>
          <p:cNvPr id="199" name="Google Shape;199;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00" name="Google Shape;200;p50"/>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201"/>
        <p:cNvGrpSpPr/>
        <p:nvPr/>
      </p:nvGrpSpPr>
      <p:grpSpPr>
        <a:xfrm>
          <a:off x="0" y="0"/>
          <a:ext cx="0" cy="0"/>
          <a:chOff x="0" y="0"/>
          <a:chExt cx="0" cy="0"/>
        </a:xfrm>
      </p:grpSpPr>
      <p:sp>
        <p:nvSpPr>
          <p:cNvPr id="202" name="Google Shape;202;p5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203" name="Google Shape;203;p51"/>
          <p:cNvPicPr preferRelativeResize="0"/>
          <p:nvPr/>
        </p:nvPicPr>
        <p:blipFill rotWithShape="1">
          <a:blip r:embed="rId2">
            <a:alphaModFix/>
          </a:blip>
          <a:srcRect/>
          <a:stretch/>
        </p:blipFill>
        <p:spPr>
          <a:xfrm>
            <a:off x="0" y="-987"/>
            <a:ext cx="9144000" cy="5145485"/>
          </a:xfrm>
          <a:prstGeom prst="rect">
            <a:avLst/>
          </a:prstGeom>
          <a:noFill/>
          <a:ln>
            <a:noFill/>
          </a:ln>
        </p:spPr>
      </p:pic>
      <p:pic>
        <p:nvPicPr>
          <p:cNvPr id="204" name="Google Shape;204;p51"/>
          <p:cNvPicPr preferRelativeResize="0"/>
          <p:nvPr/>
        </p:nvPicPr>
        <p:blipFill rotWithShape="1">
          <a:blip r:embed="rId3">
            <a:alphaModFix/>
          </a:blip>
          <a:srcRect t="31469" b="34000"/>
          <a:stretch/>
        </p:blipFill>
        <p:spPr>
          <a:xfrm>
            <a:off x="134750" y="4589275"/>
            <a:ext cx="1410576" cy="344348"/>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05"/>
        <p:cNvGrpSpPr/>
        <p:nvPr/>
      </p:nvGrpSpPr>
      <p:grpSpPr>
        <a:xfrm>
          <a:off x="0" y="0"/>
          <a:ext cx="0" cy="0"/>
          <a:chOff x="0" y="0"/>
          <a:chExt cx="0" cy="0"/>
        </a:xfrm>
      </p:grpSpPr>
      <p:sp>
        <p:nvSpPr>
          <p:cNvPr id="206" name="Google Shape;206;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207" name="Google Shape;207;p52"/>
          <p:cNvPicPr preferRelativeResize="0"/>
          <p:nvPr/>
        </p:nvPicPr>
        <p:blipFill rotWithShape="1">
          <a:blip r:embed="rId2">
            <a:alphaModFix/>
          </a:blip>
          <a:srcRect/>
          <a:stretch/>
        </p:blipFill>
        <p:spPr>
          <a:xfrm>
            <a:off x="152400" y="0"/>
            <a:ext cx="9144000" cy="5145485"/>
          </a:xfrm>
          <a:prstGeom prst="rect">
            <a:avLst/>
          </a:prstGeom>
          <a:noFill/>
          <a:ln>
            <a:noFill/>
          </a:ln>
        </p:spPr>
      </p:pic>
      <p:sp>
        <p:nvSpPr>
          <p:cNvPr id="208" name="Google Shape;208;p52"/>
          <p:cNvSpPr txBox="1">
            <a:spLocks noGrp="1"/>
          </p:cNvSpPr>
          <p:nvPr>
            <p:ph type="sldNum" idx="12"/>
          </p:nvPr>
        </p:nvSpPr>
        <p:spPr>
          <a:xfrm>
            <a:off x="8121383"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9pPr>
          </a:lstStyle>
          <a:p>
            <a:pPr marL="0" lvl="0" indent="0" algn="r" rtl="0">
              <a:spcBef>
                <a:spcPts val="0"/>
              </a:spcBef>
              <a:spcAft>
                <a:spcPts val="0"/>
              </a:spcAft>
              <a:buNone/>
            </a:pPr>
            <a:r>
              <a:rPr lang="en"/>
              <a:t>| 0</a:t>
            </a:r>
            <a:endParaRPr/>
          </a:p>
        </p:txBody>
      </p:sp>
      <p:pic>
        <p:nvPicPr>
          <p:cNvPr id="209" name="Google Shape;209;p52"/>
          <p:cNvPicPr preferRelativeResize="0"/>
          <p:nvPr/>
        </p:nvPicPr>
        <p:blipFill rotWithShape="1">
          <a:blip r:embed="rId3">
            <a:alphaModFix/>
          </a:blip>
          <a:srcRect t="31469" b="34000"/>
          <a:stretch/>
        </p:blipFill>
        <p:spPr>
          <a:xfrm>
            <a:off x="7102700" y="4687850"/>
            <a:ext cx="1410576" cy="344348"/>
          </a:xfrm>
          <a:prstGeom prst="rect">
            <a:avLst/>
          </a:prstGeom>
          <a:noFill/>
          <a:ln>
            <a:noFill/>
          </a:ln>
        </p:spPr>
      </p:pic>
      <p:sp>
        <p:nvSpPr>
          <p:cNvPr id="210" name="Google Shape;210;p52"/>
          <p:cNvSpPr txBox="1">
            <a:spLocks noGrp="1"/>
          </p:cNvSpPr>
          <p:nvPr>
            <p:ph type="sldNum" idx="2"/>
          </p:nvPr>
        </p:nvSpPr>
        <p:spPr>
          <a:xfrm>
            <a:off x="8226683"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999999"/>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graphicFrame>
        <p:nvGraphicFramePr>
          <p:cNvPr id="211" name="Google Shape;211;p52"/>
          <p:cNvGraphicFramePr/>
          <p:nvPr/>
        </p:nvGraphicFramePr>
        <p:xfrm>
          <a:off x="1569113" y="1039195"/>
          <a:ext cx="3000000" cy="3000000"/>
        </p:xfrm>
        <a:graphic>
          <a:graphicData uri="http://schemas.openxmlformats.org/drawingml/2006/table">
            <a:tbl>
              <a:tblPr>
                <a:noFill/>
                <a:tableStyleId>{BDD4728C-CFAA-4A93-94CD-5DD38017E4F8}</a:tableStyleId>
              </a:tblPr>
              <a:tblGrid>
                <a:gridCol w="1201150">
                  <a:extLst>
                    <a:ext uri="{9D8B030D-6E8A-4147-A177-3AD203B41FA5}">
                      <a16:colId xmlns:a16="http://schemas.microsoft.com/office/drawing/2014/main" val="20000"/>
                    </a:ext>
                  </a:extLst>
                </a:gridCol>
                <a:gridCol w="1164450">
                  <a:extLst>
                    <a:ext uri="{9D8B030D-6E8A-4147-A177-3AD203B41FA5}">
                      <a16:colId xmlns:a16="http://schemas.microsoft.com/office/drawing/2014/main" val="20001"/>
                    </a:ext>
                  </a:extLst>
                </a:gridCol>
                <a:gridCol w="1237850">
                  <a:extLst>
                    <a:ext uri="{9D8B030D-6E8A-4147-A177-3AD203B41FA5}">
                      <a16:colId xmlns:a16="http://schemas.microsoft.com/office/drawing/2014/main" val="20002"/>
                    </a:ext>
                  </a:extLst>
                </a:gridCol>
                <a:gridCol w="1201150">
                  <a:extLst>
                    <a:ext uri="{9D8B030D-6E8A-4147-A177-3AD203B41FA5}">
                      <a16:colId xmlns:a16="http://schemas.microsoft.com/office/drawing/2014/main" val="20003"/>
                    </a:ext>
                  </a:extLst>
                </a:gridCol>
                <a:gridCol w="1201150">
                  <a:extLst>
                    <a:ext uri="{9D8B030D-6E8A-4147-A177-3AD203B41FA5}">
                      <a16:colId xmlns:a16="http://schemas.microsoft.com/office/drawing/2014/main" val="20004"/>
                    </a:ext>
                  </a:extLst>
                </a:gridCol>
              </a:tblGrid>
              <a:tr h="303425">
                <a:tc>
                  <a:txBody>
                    <a:bodyPr/>
                    <a:lstStyle/>
                    <a:p>
                      <a:pPr marL="0" marR="0" lvl="0" indent="0" algn="l" rtl="0">
                        <a:lnSpc>
                          <a:spcPct val="100000"/>
                        </a:lnSpc>
                        <a:spcBef>
                          <a:spcPts val="0"/>
                        </a:spcBef>
                        <a:spcAft>
                          <a:spcPts val="0"/>
                        </a:spcAft>
                        <a:buClr>
                          <a:srgbClr val="000000"/>
                        </a:buClr>
                        <a:buSzPts val="800"/>
                        <a:buFont typeface="Arial"/>
                        <a:buNone/>
                      </a:pPr>
                      <a:endParaRPr sz="800" b="1" u="none" strike="noStrike" cap="none">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Full-Time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E69138"/>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Part-Time/ In-house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E69138"/>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E69138"/>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E69138"/>
                    </a:solidFill>
                  </a:tcPr>
                </a:tc>
                <a:extLst>
                  <a:ext uri="{0D108BD9-81ED-4DB2-BD59-A6C34878D82A}">
                    <a16:rowId xmlns:a16="http://schemas.microsoft.com/office/drawing/2014/main" val="10000"/>
                  </a:ext>
                </a:extLst>
              </a:tr>
              <a:tr h="303425">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Delivery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In-Person</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In-Person/Remote</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Online</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Online</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76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Time Commitment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1,000</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hours</a:t>
                      </a:r>
                      <a:endParaRPr sz="7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32</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hours</a:t>
                      </a:r>
                      <a:endParaRPr sz="7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1</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H</a:t>
                      </a:r>
                      <a:r>
                        <a:rPr lang="en" sz="700" u="none" strike="noStrike" cap="none">
                          <a:solidFill>
                            <a:srgbClr val="000000"/>
                          </a:solidFill>
                          <a:latin typeface="Avenir"/>
                          <a:ea typeface="Avenir"/>
                          <a:cs typeface="Avenir"/>
                          <a:sym typeface="Avenir"/>
                        </a:rPr>
                        <a:t>ours (avg)</a:t>
                      </a:r>
                      <a:endParaRPr sz="7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1</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H</a:t>
                      </a:r>
                      <a:r>
                        <a:rPr lang="en" sz="700" u="none" strike="noStrike" cap="none">
                          <a:solidFill>
                            <a:srgbClr val="000000"/>
                          </a:solidFill>
                          <a:latin typeface="Avenir"/>
                          <a:ea typeface="Avenir"/>
                          <a:cs typeface="Avenir"/>
                          <a:sym typeface="Avenir"/>
                        </a:rPr>
                        <a:t>ours (avg)</a:t>
                      </a:r>
                      <a:endParaRPr sz="7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303425">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Frequency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000000"/>
                          </a:solidFill>
                          <a:latin typeface="Avenir"/>
                          <a:ea typeface="Avenir"/>
                          <a:cs typeface="Avenir"/>
                          <a:sym typeface="Avenir"/>
                        </a:rPr>
                        <a:t>Monthly</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000000"/>
                          </a:solidFill>
                          <a:latin typeface="Avenir"/>
                          <a:ea typeface="Avenir"/>
                          <a:cs typeface="Avenir"/>
                          <a:sym typeface="Avenir"/>
                        </a:rPr>
                        <a:t>Varies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Flexible</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latin typeface="Avenir"/>
                          <a:ea typeface="Avenir"/>
                          <a:cs typeface="Avenir"/>
                          <a:sym typeface="Avenir"/>
                        </a:rPr>
                        <a:t>Flexible</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376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Capacity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40</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000000"/>
                          </a:solidFill>
                          <a:latin typeface="Avenir"/>
                          <a:ea typeface="Avenir"/>
                          <a:cs typeface="Avenir"/>
                          <a:sym typeface="Avenir"/>
                        </a:rPr>
                        <a:t>students</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20-</a:t>
                      </a:r>
                      <a:r>
                        <a:rPr lang="en" sz="700" u="none" strike="noStrike" cap="none">
                          <a:latin typeface="Avenir"/>
                          <a:ea typeface="Avenir"/>
                          <a:cs typeface="Avenir"/>
                          <a:sym typeface="Avenir"/>
                        </a:rPr>
                        <a:t>30</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000000"/>
                          </a:solidFill>
                          <a:latin typeface="Avenir"/>
                          <a:ea typeface="Avenir"/>
                          <a:cs typeface="Avenir"/>
                          <a:sym typeface="Avenir"/>
                        </a:rPr>
                        <a:t>students</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000000"/>
                          </a:solidFill>
                          <a:latin typeface="Avenir"/>
                          <a:ea typeface="Avenir"/>
                          <a:cs typeface="Avenir"/>
                          <a:sym typeface="Avenir"/>
                        </a:rPr>
                        <a:t>Flexible</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000000"/>
                          </a:solidFill>
                          <a:latin typeface="Avenir"/>
                          <a:ea typeface="Avenir"/>
                          <a:cs typeface="Avenir"/>
                          <a:sym typeface="Avenir"/>
                        </a:rPr>
                        <a:t>Flexible</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303425">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Quiz</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FF0000"/>
                          </a:solidFill>
                          <a:latin typeface="Avenir"/>
                          <a:ea typeface="Avenir"/>
                          <a:cs typeface="Avenir"/>
                          <a:sym typeface="Avenir"/>
                        </a:rPr>
                        <a:t>NO</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303425">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Two-Way Learning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FF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FF0000"/>
                          </a:solidFill>
                          <a:latin typeface="Avenir"/>
                          <a:ea typeface="Avenir"/>
                          <a:cs typeface="Avenir"/>
                          <a:sym typeface="Avenir"/>
                        </a:rPr>
                        <a:t>NO</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FF0000"/>
                          </a:solidFill>
                          <a:latin typeface="Avenir"/>
                          <a:ea typeface="Avenir"/>
                          <a:cs typeface="Avenir"/>
                          <a:sym typeface="Avenir"/>
                        </a:rPr>
                        <a:t>NO</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303425">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Career Support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6AA84F"/>
                          </a:solidFill>
                          <a:latin typeface="Avenir"/>
                          <a:ea typeface="Avenir"/>
                          <a:cs typeface="Avenir"/>
                          <a:sym typeface="Avenir"/>
                        </a:rPr>
                        <a:t>YES</a:t>
                      </a:r>
                      <a:endParaRPr sz="800" b="1" u="none" strike="noStrike" cap="none">
                        <a:solidFill>
                          <a:srgbClr val="6AA84F"/>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FF0000"/>
                          </a:solidFill>
                          <a:latin typeface="Avenir"/>
                          <a:ea typeface="Avenir"/>
                          <a:cs typeface="Avenir"/>
                          <a:sym typeface="Avenir"/>
                        </a:rPr>
                        <a:t>NO</a:t>
                      </a:r>
                      <a:endParaRPr sz="800" b="1" u="none" strike="noStrike" cap="none">
                        <a:solidFill>
                          <a:srgbClr val="FF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FF0000"/>
                          </a:solidFill>
                          <a:latin typeface="Avenir"/>
                          <a:ea typeface="Avenir"/>
                          <a:cs typeface="Avenir"/>
                          <a:sym typeface="Avenir"/>
                        </a:rPr>
                        <a:t>NO</a:t>
                      </a:r>
                      <a:endParaRPr sz="800" u="none" strike="noStrike" cap="none">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FF0000"/>
                          </a:solidFill>
                          <a:latin typeface="Avenir"/>
                          <a:ea typeface="Avenir"/>
                          <a:cs typeface="Avenir"/>
                          <a:sym typeface="Avenir"/>
                        </a:rPr>
                        <a:t>NO</a:t>
                      </a:r>
                      <a:endParaRPr sz="800" b="1" u="none" strike="noStrike" cap="none">
                        <a:solidFill>
                          <a:srgbClr val="FF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376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Pricing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1C4587"/>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Rp 40,000K</a:t>
                      </a:r>
                      <a:endParaRPr sz="700" u="none" strike="noStrike" cap="none">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fixed</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Rp </a:t>
                      </a:r>
                      <a:r>
                        <a:rPr lang="en" sz="700" u="none" strike="noStrike" cap="none">
                          <a:latin typeface="Avenir"/>
                          <a:ea typeface="Avenir"/>
                          <a:cs typeface="Avenir"/>
                          <a:sym typeface="Avenir"/>
                        </a:rPr>
                        <a:t>10</a:t>
                      </a:r>
                      <a:r>
                        <a:rPr lang="en" sz="700" u="none" strike="noStrike" cap="none">
                          <a:solidFill>
                            <a:srgbClr val="000000"/>
                          </a:solidFill>
                          <a:latin typeface="Avenir"/>
                          <a:ea typeface="Avenir"/>
                          <a:cs typeface="Avenir"/>
                          <a:sym typeface="Avenir"/>
                        </a:rPr>
                        <a:t>,000K</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latin typeface="Avenir"/>
                          <a:ea typeface="Avenir"/>
                          <a:cs typeface="Avenir"/>
                          <a:sym typeface="Avenir"/>
                        </a:rPr>
                        <a:t>F</a:t>
                      </a:r>
                      <a:r>
                        <a:rPr lang="en" sz="700" u="none" strike="noStrike" cap="none">
                          <a:solidFill>
                            <a:srgbClr val="000000"/>
                          </a:solidFill>
                          <a:latin typeface="Avenir"/>
                          <a:ea typeface="Avenir"/>
                          <a:cs typeface="Avenir"/>
                          <a:sym typeface="Avenir"/>
                        </a:rPr>
                        <a:t>ixed (avg)</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Rp </a:t>
                      </a:r>
                      <a:r>
                        <a:rPr lang="en" sz="700" u="none" strike="noStrike" cap="none">
                          <a:latin typeface="Avenir"/>
                          <a:ea typeface="Avenir"/>
                          <a:cs typeface="Avenir"/>
                          <a:sym typeface="Avenir"/>
                        </a:rPr>
                        <a:t>349K</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fixed</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Rp </a:t>
                      </a:r>
                      <a:r>
                        <a:rPr lang="en" sz="700" u="none" strike="noStrike" cap="none">
                          <a:latin typeface="Avenir"/>
                          <a:ea typeface="Avenir"/>
                          <a:cs typeface="Avenir"/>
                          <a:sym typeface="Avenir"/>
                        </a:rPr>
                        <a:t>349K</a:t>
                      </a:r>
                      <a:endParaRPr sz="700" u="none" strike="noStrike" cap="none">
                        <a:solidFill>
                          <a:srgbClr val="000000"/>
                        </a:solidFill>
                        <a:latin typeface="Avenir"/>
                        <a:ea typeface="Avenir"/>
                        <a:cs typeface="Avenir"/>
                        <a:sym typeface="Aveni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000000"/>
                          </a:solidFill>
                          <a:latin typeface="Avenir"/>
                          <a:ea typeface="Avenir"/>
                          <a:cs typeface="Avenir"/>
                          <a:sym typeface="Avenir"/>
                        </a:rPr>
                        <a:t>fixed</a:t>
                      </a:r>
                      <a:endParaRPr sz="700" u="none" strike="noStrike" cap="none">
                        <a:solidFill>
                          <a:srgbClr val="000000"/>
                        </a:solidFill>
                        <a:latin typeface="Avenir"/>
                        <a:ea typeface="Avenir"/>
                        <a:cs typeface="Avenir"/>
                        <a:sym typeface="Avenir"/>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bl>
          </a:graphicData>
        </a:graphic>
      </p:graphicFrame>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pic>
        <p:nvPicPr>
          <p:cNvPr id="26" name="Google Shape;26;p6"/>
          <p:cNvPicPr preferRelativeResize="0"/>
          <p:nvPr/>
        </p:nvPicPr>
        <p:blipFill rotWithShape="1">
          <a:blip r:embed="rId2">
            <a:alphaModFix/>
          </a:blip>
          <a:srcRect/>
          <a:stretch/>
        </p:blipFill>
        <p:spPr>
          <a:xfrm>
            <a:off x="0" y="-1"/>
            <a:ext cx="9144003" cy="5143504"/>
          </a:xfrm>
          <a:prstGeom prst="rect">
            <a:avLst/>
          </a:prstGeom>
          <a:noFill/>
          <a:ln>
            <a:noFill/>
          </a:ln>
        </p:spPr>
      </p:pic>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8" name="Google Shape;28;p6"/>
          <p:cNvPicPr preferRelativeResize="0"/>
          <p:nvPr/>
        </p:nvPicPr>
        <p:blipFill rotWithShape="1">
          <a:blip r:embed="rId3">
            <a:alphaModFix/>
          </a:blip>
          <a:srcRect/>
          <a:stretch/>
        </p:blipFill>
        <p:spPr>
          <a:xfrm>
            <a:off x="7768176" y="286450"/>
            <a:ext cx="1080001" cy="24735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2"/>
        <p:cNvGrpSpPr/>
        <p:nvPr/>
      </p:nvGrpSpPr>
      <p:grpSpPr>
        <a:xfrm>
          <a:off x="0" y="0"/>
          <a:ext cx="0" cy="0"/>
          <a:chOff x="0" y="0"/>
          <a:chExt cx="0" cy="0"/>
        </a:xfrm>
      </p:grpSpPr>
      <p:sp>
        <p:nvSpPr>
          <p:cNvPr id="213" name="Google Shape;213;p5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4" name="Google Shape;214;p5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5" name="Google Shape;215;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6"/>
        <p:cNvGrpSpPr/>
        <p:nvPr/>
      </p:nvGrpSpPr>
      <p:grpSpPr>
        <a:xfrm>
          <a:off x="0" y="0"/>
          <a:ext cx="0" cy="0"/>
          <a:chOff x="0" y="0"/>
          <a:chExt cx="0" cy="0"/>
        </a:xfrm>
      </p:grpSpPr>
      <p:sp>
        <p:nvSpPr>
          <p:cNvPr id="217" name="Google Shape;217;p5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8" name="Google Shape;218;p5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19" name="Google Shape;219;p5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20" name="Google Shape;220;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1"/>
        <p:cNvGrpSpPr/>
        <p:nvPr/>
      </p:nvGrpSpPr>
      <p:grpSpPr>
        <a:xfrm>
          <a:off x="0" y="0"/>
          <a:ext cx="0" cy="0"/>
          <a:chOff x="0" y="0"/>
          <a:chExt cx="0" cy="0"/>
        </a:xfrm>
      </p:grpSpPr>
      <p:sp>
        <p:nvSpPr>
          <p:cNvPr id="222" name="Google Shape;222;p5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3" name="Google Shape;223;p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4"/>
        <p:cNvGrpSpPr/>
        <p:nvPr/>
      </p:nvGrpSpPr>
      <p:grpSpPr>
        <a:xfrm>
          <a:off x="0" y="0"/>
          <a:ext cx="0" cy="0"/>
          <a:chOff x="0" y="0"/>
          <a:chExt cx="0" cy="0"/>
        </a:xfrm>
      </p:grpSpPr>
      <p:sp>
        <p:nvSpPr>
          <p:cNvPr id="225" name="Google Shape;225;p5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26" name="Google Shape;226;p5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27" name="Google Shape;227;p5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8"/>
        <p:cNvGrpSpPr/>
        <p:nvPr/>
      </p:nvGrpSpPr>
      <p:grpSpPr>
        <a:xfrm>
          <a:off x="0" y="0"/>
          <a:ext cx="0" cy="0"/>
          <a:chOff x="0" y="0"/>
          <a:chExt cx="0" cy="0"/>
        </a:xfrm>
      </p:grpSpPr>
      <p:sp>
        <p:nvSpPr>
          <p:cNvPr id="229" name="Google Shape;229;p5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30" name="Google Shape;230;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1"/>
        <p:cNvGrpSpPr/>
        <p:nvPr/>
      </p:nvGrpSpPr>
      <p:grpSpPr>
        <a:xfrm>
          <a:off x="0" y="0"/>
          <a:ext cx="0" cy="0"/>
          <a:chOff x="0" y="0"/>
          <a:chExt cx="0" cy="0"/>
        </a:xfrm>
      </p:grpSpPr>
      <p:sp>
        <p:nvSpPr>
          <p:cNvPr id="232" name="Google Shape;232;p5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5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34" name="Google Shape;234;p5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35" name="Google Shape;235;p5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6" name="Google Shape;236;p5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7"/>
        <p:cNvGrpSpPr/>
        <p:nvPr/>
      </p:nvGrpSpPr>
      <p:grpSpPr>
        <a:xfrm>
          <a:off x="0" y="0"/>
          <a:ext cx="0" cy="0"/>
          <a:chOff x="0" y="0"/>
          <a:chExt cx="0" cy="0"/>
        </a:xfrm>
      </p:grpSpPr>
      <p:sp>
        <p:nvSpPr>
          <p:cNvPr id="238" name="Google Shape;238;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239" name="Google Shape;239;p5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40"/>
        <p:cNvGrpSpPr/>
        <p:nvPr/>
      </p:nvGrpSpPr>
      <p:grpSpPr>
        <a:xfrm>
          <a:off x="0" y="0"/>
          <a:ext cx="0" cy="0"/>
          <a:chOff x="0" y="0"/>
          <a:chExt cx="0" cy="0"/>
        </a:xfrm>
      </p:grpSpPr>
      <p:sp>
        <p:nvSpPr>
          <p:cNvPr id="241" name="Google Shape;241;p6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42" name="Google Shape;242;p6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243" name="Google Shape;243;p6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4"/>
        <p:cNvGrpSpPr/>
        <p:nvPr/>
      </p:nvGrpSpPr>
      <p:grpSpPr>
        <a:xfrm>
          <a:off x="0" y="0"/>
          <a:ext cx="0" cy="0"/>
          <a:chOff x="0" y="0"/>
          <a:chExt cx="0" cy="0"/>
        </a:xfrm>
      </p:grpSpPr>
      <p:sp>
        <p:nvSpPr>
          <p:cNvPr id="245" name="Google Shape;245;p6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2 1 1">
  <p:cSld name="TITLE_2_1_1">
    <p:spTree>
      <p:nvGrpSpPr>
        <p:cNvPr id="1" name="Shape 29"/>
        <p:cNvGrpSpPr/>
        <p:nvPr/>
      </p:nvGrpSpPr>
      <p:grpSpPr>
        <a:xfrm>
          <a:off x="0" y="0"/>
          <a:ext cx="0" cy="0"/>
          <a:chOff x="0" y="0"/>
          <a:chExt cx="0" cy="0"/>
        </a:xfrm>
      </p:grpSpPr>
      <p:sp>
        <p:nvSpPr>
          <p:cNvPr id="30" name="Google Shape;3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31" name="Google Shape;31;p7"/>
          <p:cNvPicPr preferRelativeResize="0"/>
          <p:nvPr/>
        </p:nvPicPr>
        <p:blipFill rotWithShape="1">
          <a:blip r:embed="rId2">
            <a:alphaModFix/>
          </a:blip>
          <a:srcRect l="-11869" r="-10498"/>
          <a:stretch/>
        </p:blipFill>
        <p:spPr>
          <a:xfrm>
            <a:off x="7614450" y="286450"/>
            <a:ext cx="1372051" cy="247350"/>
          </a:xfrm>
          <a:prstGeom prst="rect">
            <a:avLst/>
          </a:prstGeom>
          <a:noFill/>
          <a:ln>
            <a:noFill/>
          </a:ln>
        </p:spPr>
      </p:pic>
      <p:pic>
        <p:nvPicPr>
          <p:cNvPr id="32" name="Google Shape;32;p7"/>
          <p:cNvPicPr preferRelativeResize="0"/>
          <p:nvPr/>
        </p:nvPicPr>
        <p:blipFill rotWithShape="1">
          <a:blip r:embed="rId3">
            <a:alphaModFix/>
          </a:blip>
          <a:srcRect/>
          <a:stretch/>
        </p:blipFill>
        <p:spPr>
          <a:xfrm>
            <a:off x="0" y="0"/>
            <a:ext cx="9143992" cy="5143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5" name="Google Shape;35;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36" name="Google Shape;36;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9" name="Google Shape;39;p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0" name="Google Shape;40;p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4" name="Google Shape;4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theme" Target="../theme/theme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theme" Target="../theme/theme3.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2" name="Google Shape;82;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3" name="Google Shape;83;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47"/>
        <p:cNvGrpSpPr/>
        <p:nvPr/>
      </p:nvGrpSpPr>
      <p:grpSpPr>
        <a:xfrm>
          <a:off x="0" y="0"/>
          <a:ext cx="0" cy="0"/>
          <a:chOff x="0" y="0"/>
          <a:chExt cx="0" cy="0"/>
        </a:xfrm>
      </p:grpSpPr>
      <p:sp>
        <p:nvSpPr>
          <p:cNvPr id="148" name="Google Shape;148;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49" name="Google Shape;149;p3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150" name="Google Shape;150;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8.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mailto:msidharta@hacktiv8.com"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1</a:t>
            </a:fld>
            <a:endParaRPr/>
          </a:p>
        </p:txBody>
      </p:sp>
      <p:sp>
        <p:nvSpPr>
          <p:cNvPr id="251" name="Google Shape;251;p62"/>
          <p:cNvSpPr txBox="1"/>
          <p:nvPr/>
        </p:nvSpPr>
        <p:spPr>
          <a:xfrm>
            <a:off x="132650" y="1230600"/>
            <a:ext cx="7590000" cy="338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latin typeface="Inter"/>
                <a:ea typeface="Inter"/>
                <a:cs typeface="Inter"/>
                <a:sym typeface="Inter"/>
              </a:rPr>
              <a:t>Cover slide and divider slide options</a:t>
            </a:r>
            <a:endParaRPr b="1">
              <a:latin typeface="Inter"/>
              <a:ea typeface="Inter"/>
              <a:cs typeface="Inter"/>
              <a:sym typeface="Inter"/>
            </a:endParaRPr>
          </a:p>
          <a:p>
            <a:pPr marL="0" lvl="0" indent="0" algn="l" rtl="0">
              <a:spcBef>
                <a:spcPts val="0"/>
              </a:spcBef>
              <a:spcAft>
                <a:spcPts val="0"/>
              </a:spcAft>
              <a:buClr>
                <a:schemeClr val="dk1"/>
              </a:buClr>
              <a:buSzPts val="1100"/>
              <a:buFont typeface="Arial"/>
              <a:buNone/>
            </a:pPr>
            <a:r>
              <a:rPr lang="en">
                <a:latin typeface="Inter"/>
                <a:ea typeface="Inter"/>
                <a:cs typeface="Inter"/>
                <a:sym typeface="Inter"/>
              </a:rPr>
              <a:t>Mix and match the cover slides with the divider slides. </a:t>
            </a:r>
            <a:endParaRPr>
              <a:latin typeface="Inter"/>
              <a:ea typeface="Inter"/>
              <a:cs typeface="Inter"/>
              <a:sym typeface="Inter"/>
            </a:endParaRPr>
          </a:p>
          <a:p>
            <a:pPr marL="0" lvl="0" indent="0" algn="l" rtl="0">
              <a:spcBef>
                <a:spcPts val="0"/>
              </a:spcBef>
              <a:spcAft>
                <a:spcPts val="0"/>
              </a:spcAft>
              <a:buNone/>
            </a:pPr>
            <a:r>
              <a:rPr lang="en">
                <a:latin typeface="Inter"/>
                <a:ea typeface="Inter"/>
                <a:cs typeface="Inter"/>
                <a:sym typeface="Inter"/>
              </a:rPr>
              <a:t>You can use any combination of block composition backgrounds.</a:t>
            </a:r>
            <a:endParaRPr>
              <a:latin typeface="Inter"/>
              <a:ea typeface="Inter"/>
              <a:cs typeface="Inter"/>
              <a:sym typeface="Inter"/>
            </a:endParaRPr>
          </a:p>
          <a:p>
            <a:pPr marL="0" lvl="0" indent="0" algn="l" rtl="0">
              <a:spcBef>
                <a:spcPts val="0"/>
              </a:spcBef>
              <a:spcAft>
                <a:spcPts val="0"/>
              </a:spcAft>
              <a:buClr>
                <a:schemeClr val="dk1"/>
              </a:buClr>
              <a:buSzPts val="1100"/>
              <a:buFont typeface="Arial"/>
              <a:buNone/>
            </a:pPr>
            <a:endParaRPr>
              <a:latin typeface="Inter"/>
              <a:ea typeface="Inter"/>
              <a:cs typeface="Inter"/>
              <a:sym typeface="Inter"/>
            </a:endParaRPr>
          </a:p>
          <a:p>
            <a:pPr marL="0" lvl="0" indent="0" algn="l" rtl="0">
              <a:spcBef>
                <a:spcPts val="0"/>
              </a:spcBef>
              <a:spcAft>
                <a:spcPts val="0"/>
              </a:spcAft>
              <a:buClr>
                <a:schemeClr val="dk1"/>
              </a:buClr>
              <a:buSzPts val="1100"/>
              <a:buFont typeface="Arial"/>
              <a:buNone/>
            </a:pPr>
            <a:r>
              <a:rPr lang="en" b="1">
                <a:latin typeface="Inter"/>
                <a:ea typeface="Inter"/>
                <a:cs typeface="Inter"/>
                <a:sym typeface="Inter"/>
              </a:rPr>
              <a:t>Content slides</a:t>
            </a:r>
            <a:endParaRPr b="1">
              <a:latin typeface="Inter"/>
              <a:ea typeface="Inter"/>
              <a:cs typeface="Inter"/>
              <a:sym typeface="Inter"/>
            </a:endParaRPr>
          </a:p>
          <a:p>
            <a:pPr marL="0" lvl="0" indent="0" algn="l" rtl="0">
              <a:spcBef>
                <a:spcPts val="0"/>
              </a:spcBef>
              <a:spcAft>
                <a:spcPts val="0"/>
              </a:spcAft>
              <a:buClr>
                <a:schemeClr val="dk1"/>
              </a:buClr>
              <a:buSzPts val="1100"/>
              <a:buFont typeface="Arial"/>
              <a:buNone/>
            </a:pPr>
            <a:r>
              <a:rPr lang="en">
                <a:latin typeface="Inter"/>
                <a:ea typeface="Inter"/>
                <a:cs typeface="Inter"/>
                <a:sym typeface="Inter"/>
              </a:rPr>
              <a:t>Use these empty layouts to build your deck. A sample of the options </a:t>
            </a:r>
            <a:endParaRPr>
              <a:latin typeface="Inter"/>
              <a:ea typeface="Inter"/>
              <a:cs typeface="Inter"/>
              <a:sym typeface="Inter"/>
            </a:endParaRPr>
          </a:p>
          <a:p>
            <a:pPr marL="0" lvl="0" indent="0" algn="l" rtl="0">
              <a:spcBef>
                <a:spcPts val="0"/>
              </a:spcBef>
              <a:spcAft>
                <a:spcPts val="0"/>
              </a:spcAft>
              <a:buNone/>
            </a:pPr>
            <a:r>
              <a:rPr lang="en">
                <a:latin typeface="Inter"/>
                <a:ea typeface="Inter"/>
                <a:cs typeface="Inter"/>
                <a:sym typeface="Inter"/>
              </a:rPr>
              <a:t>are shown. You can add or change layouts on the Home tab.</a:t>
            </a:r>
            <a:endParaRPr>
              <a:latin typeface="Inter"/>
              <a:ea typeface="Inter"/>
              <a:cs typeface="Inter"/>
              <a:sym typeface="Inter"/>
            </a:endParaRPr>
          </a:p>
          <a:p>
            <a:pPr marL="0" lvl="0" indent="0" algn="l" rtl="0">
              <a:spcBef>
                <a:spcPts val="0"/>
              </a:spcBef>
              <a:spcAft>
                <a:spcPts val="0"/>
              </a:spcAft>
              <a:buNone/>
            </a:pPr>
            <a:endParaRPr>
              <a:latin typeface="Inter"/>
              <a:ea typeface="Inter"/>
              <a:cs typeface="Inter"/>
              <a:sym typeface="Inter"/>
            </a:endParaRPr>
          </a:p>
          <a:p>
            <a:pPr marL="0" lvl="0" indent="0" algn="l" rtl="0">
              <a:spcBef>
                <a:spcPts val="0"/>
              </a:spcBef>
              <a:spcAft>
                <a:spcPts val="0"/>
              </a:spcAft>
              <a:buNone/>
            </a:pPr>
            <a:r>
              <a:rPr lang="en" b="1">
                <a:latin typeface="Inter"/>
                <a:ea typeface="Inter"/>
                <a:cs typeface="Inter"/>
                <a:sym typeface="Inter"/>
              </a:rPr>
              <a:t>Examples of application</a:t>
            </a:r>
            <a:endParaRPr b="1">
              <a:latin typeface="Inter"/>
              <a:ea typeface="Inter"/>
              <a:cs typeface="Inter"/>
              <a:sym typeface="Inter"/>
            </a:endParaRPr>
          </a:p>
          <a:p>
            <a:pPr marL="0" lvl="0" indent="0" algn="l" rtl="0">
              <a:spcBef>
                <a:spcPts val="0"/>
              </a:spcBef>
              <a:spcAft>
                <a:spcPts val="0"/>
              </a:spcAft>
              <a:buNone/>
            </a:pPr>
            <a:r>
              <a:rPr lang="en">
                <a:latin typeface="Inter"/>
                <a:ea typeface="Inter"/>
                <a:cs typeface="Inter"/>
                <a:sym typeface="Inter"/>
              </a:rPr>
              <a:t>Refer to these slides for examples of how to use the layouts. </a:t>
            </a:r>
            <a:endParaRPr>
              <a:latin typeface="Inter"/>
              <a:ea typeface="Inter"/>
              <a:cs typeface="Inter"/>
              <a:sym typeface="Inter"/>
            </a:endParaRPr>
          </a:p>
        </p:txBody>
      </p:sp>
      <p:sp>
        <p:nvSpPr>
          <p:cNvPr id="252" name="Google Shape;252;p62"/>
          <p:cNvSpPr txBox="1"/>
          <p:nvPr/>
        </p:nvSpPr>
        <p:spPr>
          <a:xfrm>
            <a:off x="147450" y="397925"/>
            <a:ext cx="7590000" cy="7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E0764F"/>
                </a:solidFill>
                <a:latin typeface="Work Sans"/>
                <a:ea typeface="Work Sans"/>
                <a:cs typeface="Work Sans"/>
                <a:sym typeface="Work Sans"/>
              </a:rPr>
              <a:t>This template includes</a:t>
            </a:r>
            <a:endParaRPr sz="3600" b="1">
              <a:solidFill>
                <a:srgbClr val="E0764F"/>
              </a:solidFill>
              <a:latin typeface="Work Sans"/>
              <a:ea typeface="Work Sans"/>
              <a:cs typeface="Work Sans"/>
              <a:sym typeface="Work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72"/>
          <p:cNvSpPr txBox="1"/>
          <p:nvPr/>
        </p:nvSpPr>
        <p:spPr>
          <a:xfrm>
            <a:off x="700050" y="120985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rgbClr val="F06634"/>
                </a:solidFill>
                <a:latin typeface="Inter"/>
                <a:ea typeface="Inter"/>
                <a:cs typeface="Inter"/>
                <a:sym typeface="Inter"/>
              </a:rPr>
              <a:t>Pre-title of Chapter</a:t>
            </a:r>
            <a:endParaRPr sz="1500" b="1" i="0" u="none" strike="noStrike" cap="none">
              <a:solidFill>
                <a:srgbClr val="F06634"/>
              </a:solidFill>
              <a:latin typeface="Inter"/>
              <a:ea typeface="Inter"/>
              <a:cs typeface="Inter"/>
              <a:sym typeface="Inter"/>
            </a:endParaRPr>
          </a:p>
        </p:txBody>
      </p:sp>
      <p:sp>
        <p:nvSpPr>
          <p:cNvPr id="352" name="Google Shape;352;p72"/>
          <p:cNvSpPr txBox="1"/>
          <p:nvPr/>
        </p:nvSpPr>
        <p:spPr>
          <a:xfrm>
            <a:off x="700050" y="149050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a:solidFill>
                  <a:srgbClr val="1D3D70"/>
                </a:solidFill>
                <a:latin typeface="Work Sans ExtraBold"/>
                <a:ea typeface="Work Sans ExtraBold"/>
                <a:cs typeface="Work Sans ExtraBold"/>
                <a:sym typeface="Work Sans ExtraBold"/>
              </a:rPr>
              <a:t>Title (Heading 2)</a:t>
            </a:r>
            <a:endParaRPr sz="2300" b="0" i="0" u="none" strike="noStrike" cap="none">
              <a:solidFill>
                <a:srgbClr val="1D3D70"/>
              </a:solidFill>
              <a:latin typeface="Work Sans ExtraBold"/>
              <a:ea typeface="Work Sans ExtraBold"/>
              <a:cs typeface="Work Sans ExtraBold"/>
              <a:sym typeface="Work Sans ExtraBold"/>
            </a:endParaRPr>
          </a:p>
        </p:txBody>
      </p:sp>
      <p:sp>
        <p:nvSpPr>
          <p:cNvPr id="353" name="Google Shape;353;p72"/>
          <p:cNvSpPr txBox="1"/>
          <p:nvPr/>
        </p:nvSpPr>
        <p:spPr>
          <a:xfrm>
            <a:off x="700050" y="1985200"/>
            <a:ext cx="7772400" cy="19800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Lorem ipsum dolor sit amet, consectetur adipiscing elit, sed do eiusmod tempor incididunt ut labore et dolore magna aliqua. Ut enim ad minim veniam, quis nostrud exercitation ullamco laboris nisi ut aliquip ex ea commodo consequat. </a:t>
            </a: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Duis aute irure dolor in reprehenderit in voluptate velit esse cillum dolore eu fugiat nulla pariatur. Excepteur sint occaecat cupidatat non proident, sunt in culpa qui officia deserunt mollit anim id est laborum.</a:t>
            </a:r>
            <a:endParaRPr sz="1000" b="0" i="0" u="none" strike="noStrike" cap="none">
              <a:solidFill>
                <a:srgbClr val="434343"/>
              </a:solidFill>
              <a:latin typeface="Inter"/>
              <a:ea typeface="Inter"/>
              <a:cs typeface="Inter"/>
              <a:sym typeface="Inter"/>
            </a:endParaRPr>
          </a:p>
        </p:txBody>
      </p:sp>
      <p:sp>
        <p:nvSpPr>
          <p:cNvPr id="354" name="Google Shape;354;p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73"/>
          <p:cNvSpPr txBox="1"/>
          <p:nvPr/>
        </p:nvSpPr>
        <p:spPr>
          <a:xfrm>
            <a:off x="624375" y="103347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1" u="none" strike="noStrike" cap="none">
                <a:solidFill>
                  <a:srgbClr val="E0764F"/>
                </a:solidFill>
                <a:latin typeface="Inter"/>
                <a:ea typeface="Inter"/>
                <a:cs typeface="Inter"/>
                <a:sym typeface="Inter"/>
              </a:rPr>
              <a:t>Pre-title of Chapter</a:t>
            </a:r>
            <a:endParaRPr sz="1500" b="0" i="1" u="none" strike="noStrike" cap="none">
              <a:solidFill>
                <a:srgbClr val="E0764F"/>
              </a:solidFill>
              <a:latin typeface="Inter"/>
              <a:ea typeface="Inter"/>
              <a:cs typeface="Inter"/>
              <a:sym typeface="Inter"/>
            </a:endParaRPr>
          </a:p>
        </p:txBody>
      </p:sp>
      <p:sp>
        <p:nvSpPr>
          <p:cNvPr id="360" name="Google Shape;360;p73"/>
          <p:cNvSpPr txBox="1"/>
          <p:nvPr/>
        </p:nvSpPr>
        <p:spPr>
          <a:xfrm>
            <a:off x="624375" y="131412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a:solidFill>
                  <a:srgbClr val="1C4587"/>
                </a:solidFill>
                <a:latin typeface="Work Sans ExtraBold"/>
                <a:ea typeface="Work Sans ExtraBold"/>
                <a:cs typeface="Work Sans ExtraBold"/>
                <a:sym typeface="Work Sans ExtraBold"/>
              </a:rPr>
              <a:t>Title (Heading 2)</a:t>
            </a:r>
            <a:endParaRPr sz="2300" b="0" i="0" u="none" strike="noStrike" cap="none">
              <a:solidFill>
                <a:srgbClr val="1C4587"/>
              </a:solidFill>
              <a:latin typeface="Work Sans ExtraBold"/>
              <a:ea typeface="Work Sans ExtraBold"/>
              <a:cs typeface="Work Sans ExtraBold"/>
              <a:sym typeface="Work Sans ExtraBold"/>
            </a:endParaRPr>
          </a:p>
        </p:txBody>
      </p:sp>
      <p:sp>
        <p:nvSpPr>
          <p:cNvPr id="361" name="Google Shape;361;p73"/>
          <p:cNvSpPr txBox="1"/>
          <p:nvPr/>
        </p:nvSpPr>
        <p:spPr>
          <a:xfrm>
            <a:off x="624375" y="1870067"/>
            <a:ext cx="3566700" cy="19752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Lorem ipsum dolor sit amet, consectetur adipiscing elit, sed do eiusmod tempor incididunt ut labore et dolore magna aliqua. Ut enim ad minim veniam, quis nostrud exercitation ullamco laboris nisi ut aliquip ex ea commodo consequat. </a:t>
            </a: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Duis aute irure dolor in reprehenderit in voluptate velit esse cillum dolore eu fugiat nulla pariatur. Excepteur sint occaecat cupidatat non proident, sunt in culpa qui officia deserunt mollit anim id est laborum.</a:t>
            </a:r>
            <a:endParaRPr sz="1000" b="0" i="0" u="none" strike="noStrike" cap="none">
              <a:solidFill>
                <a:srgbClr val="434343"/>
              </a:solidFill>
              <a:latin typeface="Inter"/>
              <a:ea typeface="Inter"/>
              <a:cs typeface="Inter"/>
              <a:sym typeface="Inter"/>
            </a:endParaRPr>
          </a:p>
        </p:txBody>
      </p:sp>
      <p:sp>
        <p:nvSpPr>
          <p:cNvPr id="362" name="Google Shape;362;p73"/>
          <p:cNvSpPr txBox="1"/>
          <p:nvPr/>
        </p:nvSpPr>
        <p:spPr>
          <a:xfrm>
            <a:off x="4808575" y="1862775"/>
            <a:ext cx="3566700" cy="19752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Lorem ipsum dolor sit amet, consectetur adipiscing elit, sed do eiusmod tempor incididunt ut labore et dolore magna aliqua. Ut enim ad minim veniam, quis nostrud exercitation ullamco laboris nisi ut aliquip ex ea commodo consequat. </a:t>
            </a: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endParaRPr sz="1000" b="0" i="0" u="none" strike="noStrike" cap="none">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r>
              <a:rPr lang="en" sz="1000" b="0" i="0" u="none" strike="noStrike" cap="none">
                <a:solidFill>
                  <a:srgbClr val="434343"/>
                </a:solidFill>
                <a:latin typeface="Inter"/>
                <a:ea typeface="Inter"/>
                <a:cs typeface="Inter"/>
                <a:sym typeface="Inter"/>
              </a:rPr>
              <a:t>Duis aute irure dolor in reprehenderit in voluptate velit esse cillum dolore eu fugiat nulla pariatur. Excepteur sint occaecat cupidatat non proident, sunt in culpa qui officia deserunt mollit anim id est laborum.</a:t>
            </a:r>
            <a:endParaRPr sz="1000" b="0" i="0" u="none" strike="noStrike" cap="none">
              <a:solidFill>
                <a:srgbClr val="434343"/>
              </a:solidFill>
              <a:latin typeface="Inter"/>
              <a:ea typeface="Inter"/>
              <a:cs typeface="Inter"/>
              <a:sym typeface="Inter"/>
            </a:endParaRPr>
          </a:p>
        </p:txBody>
      </p:sp>
      <p:sp>
        <p:nvSpPr>
          <p:cNvPr id="363" name="Google Shape;363;p7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74"/>
          <p:cNvPicPr preferRelativeResize="0"/>
          <p:nvPr/>
        </p:nvPicPr>
        <p:blipFill rotWithShape="1">
          <a:blip r:embed="rId3">
            <a:alphaModFix/>
          </a:blip>
          <a:srcRect/>
          <a:stretch/>
        </p:blipFill>
        <p:spPr>
          <a:xfrm>
            <a:off x="2843401" y="4399825"/>
            <a:ext cx="244986" cy="201168"/>
          </a:xfrm>
          <a:prstGeom prst="rect">
            <a:avLst/>
          </a:prstGeom>
          <a:noFill/>
          <a:ln>
            <a:noFill/>
          </a:ln>
        </p:spPr>
      </p:pic>
      <p:sp>
        <p:nvSpPr>
          <p:cNvPr id="369" name="Google Shape;369;p74"/>
          <p:cNvSpPr txBox="1"/>
          <p:nvPr/>
        </p:nvSpPr>
        <p:spPr>
          <a:xfrm>
            <a:off x="843350" y="1574450"/>
            <a:ext cx="4977000" cy="6348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7200"/>
              <a:buFont typeface="Arial"/>
              <a:buNone/>
            </a:pPr>
            <a:r>
              <a:rPr lang="en" sz="7200" b="0" i="0" u="none" strike="noStrike" cap="none">
                <a:solidFill>
                  <a:srgbClr val="FFFFFF"/>
                </a:solidFill>
                <a:latin typeface="Work Sans ExtraBold"/>
                <a:ea typeface="Work Sans ExtraBold"/>
                <a:cs typeface="Work Sans ExtraBold"/>
                <a:sym typeface="Work Sans ExtraBold"/>
              </a:rPr>
              <a:t>Thank You</a:t>
            </a:r>
            <a:endParaRPr sz="7200" b="0" i="0" u="none" strike="noStrike" cap="none">
              <a:solidFill>
                <a:srgbClr val="FFFFFF"/>
              </a:solidFill>
              <a:latin typeface="Work Sans ExtraBold"/>
              <a:ea typeface="Work Sans ExtraBold"/>
              <a:cs typeface="Work Sans ExtraBold"/>
              <a:sym typeface="Work Sans ExtraBold"/>
            </a:endParaRPr>
          </a:p>
        </p:txBody>
      </p:sp>
      <p:sp>
        <p:nvSpPr>
          <p:cNvPr id="370" name="Google Shape;370;p74"/>
          <p:cNvSpPr txBox="1"/>
          <p:nvPr/>
        </p:nvSpPr>
        <p:spPr>
          <a:xfrm>
            <a:off x="4572000" y="2839500"/>
            <a:ext cx="3000000" cy="113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a:solidFill>
                  <a:srgbClr val="FFFFFF"/>
                </a:solidFill>
                <a:latin typeface="Inter"/>
                <a:ea typeface="Inter"/>
                <a:cs typeface="Inter"/>
                <a:sym typeface="Inter"/>
              </a:rPr>
              <a:t>Hacktiv8 Headquarter</a:t>
            </a:r>
            <a:endParaRPr sz="2000" b="1" i="0" u="none" strike="noStrike" cap="none">
              <a:solidFill>
                <a:srgbClr val="FFFFFF"/>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a:ea typeface="Inter"/>
                <a:cs typeface="Inter"/>
                <a:sym typeface="Inter"/>
              </a:rPr>
              <a:t>Menara BCA Lt. 8-10, Jakarta</a:t>
            </a:r>
            <a:endParaRPr sz="1000" b="0" i="0" u="none" strike="noStrike" cap="none">
              <a:solidFill>
                <a:srgbClr val="FFFFFF"/>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a:ea typeface="Inter"/>
                <a:cs typeface="Inter"/>
                <a:sym typeface="Inter"/>
              </a:rPr>
              <a:t>+62 21 629 93 64</a:t>
            </a:r>
            <a:endParaRPr sz="1000" b="0" i="0" u="none" strike="noStrike" cap="none">
              <a:solidFill>
                <a:srgbClr val="FFFFFF"/>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000"/>
              <a:buFont typeface="Arial"/>
              <a:buNone/>
            </a:pPr>
            <a:r>
              <a:rPr lang="en" sz="1000" b="0" i="1" u="none" strike="noStrike" cap="none">
                <a:solidFill>
                  <a:srgbClr val="FFFFFF"/>
                </a:solidFill>
                <a:latin typeface="Inter"/>
                <a:ea typeface="Inter"/>
                <a:cs typeface="Inter"/>
                <a:sym typeface="Inter"/>
              </a:rPr>
              <a:t>www.hacktiv8.com</a:t>
            </a:r>
            <a:endParaRPr sz="1000" b="0" i="1" u="none" strike="noStrike" cap="none">
              <a:solidFill>
                <a:srgbClr val="000000"/>
              </a:solidFill>
              <a:latin typeface="Inter"/>
              <a:ea typeface="Inter"/>
              <a:cs typeface="Inter"/>
              <a:sym typeface="Inter"/>
            </a:endParaRPr>
          </a:p>
        </p:txBody>
      </p:sp>
      <p:sp>
        <p:nvSpPr>
          <p:cNvPr id="371" name="Google Shape;371;p7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12</a:t>
            </a:fld>
            <a:endParaRPr/>
          </a:p>
        </p:txBody>
      </p:sp>
      <p:sp>
        <p:nvSpPr>
          <p:cNvPr id="372" name="Google Shape;372;p74"/>
          <p:cNvSpPr txBox="1"/>
          <p:nvPr/>
        </p:nvSpPr>
        <p:spPr>
          <a:xfrm>
            <a:off x="925850" y="2839500"/>
            <a:ext cx="2571900" cy="103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a:solidFill>
                  <a:srgbClr val="FFFFFF"/>
                </a:solidFill>
                <a:latin typeface="Work Sans"/>
                <a:ea typeface="Work Sans"/>
                <a:cs typeface="Work Sans"/>
                <a:sym typeface="Work Sans"/>
              </a:rPr>
              <a:t>Michael Sidharta</a:t>
            </a:r>
            <a:endParaRPr sz="2000" b="1" i="0" u="none" strike="noStrike" cap="none">
              <a:solidFill>
                <a:srgbClr val="FFFFFF"/>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Work Sans Medium"/>
                <a:ea typeface="Work Sans Medium"/>
                <a:cs typeface="Work Sans Medium"/>
                <a:sym typeface="Work Sans Medium"/>
              </a:rPr>
              <a:t>Managing Director</a:t>
            </a: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Medium"/>
                <a:ea typeface="Inter Medium"/>
                <a:cs typeface="Inter Medium"/>
                <a:sym typeface="Inter Medium"/>
              </a:rPr>
              <a:t>0813 1234 1234</a:t>
            </a:r>
            <a:endParaRPr sz="1000" b="0" i="0" u="none" strike="noStrike" cap="none">
              <a:solidFill>
                <a:srgbClr val="FFFFFF"/>
              </a:solidFill>
              <a:latin typeface="Inter Medium"/>
              <a:ea typeface="Inter Medium"/>
              <a:cs typeface="Inter Medium"/>
              <a:sym typeface="Inter Medium"/>
            </a:endParaRPr>
          </a:p>
          <a:p>
            <a:pPr marL="0" marR="0" lvl="0" indent="0" algn="l" rtl="0">
              <a:lnSpc>
                <a:spcPct val="100000"/>
              </a:lnSpc>
              <a:spcBef>
                <a:spcPts val="0"/>
              </a:spcBef>
              <a:spcAft>
                <a:spcPts val="0"/>
              </a:spcAft>
              <a:buClr>
                <a:srgbClr val="000000"/>
              </a:buClr>
              <a:buSzPts val="1000"/>
              <a:buFont typeface="Arial"/>
              <a:buNone/>
            </a:pPr>
            <a:r>
              <a:rPr lang="en" sz="1000" b="0" i="0" u="sng" strike="noStrike" cap="none">
                <a:solidFill>
                  <a:srgbClr val="FF9900"/>
                </a:solidFill>
                <a:latin typeface="Inter Medium"/>
                <a:ea typeface="Inter Medium"/>
                <a:cs typeface="Inter Medium"/>
                <a:sym typeface="Inter Medium"/>
                <a:hlinkClick r:id="rId4">
                  <a:extLst>
                    <a:ext uri="{A12FA001-AC4F-418D-AE19-62706E023703}">
                      <ahyp:hlinkClr xmlns:ahyp="http://schemas.microsoft.com/office/drawing/2018/hyperlinkcolor" val="tx"/>
                    </a:ext>
                  </a:extLst>
                </a:hlinkClick>
              </a:rPr>
              <a:t>msidharta@hacktiv8.com</a:t>
            </a:r>
            <a:endParaRPr sz="1400" b="0" i="0" u="none" strike="noStrike" cap="none">
              <a:solidFill>
                <a:srgbClr val="FFFFFF"/>
              </a:solidFill>
              <a:latin typeface="Work Sans Medium"/>
              <a:ea typeface="Work Sans Medium"/>
              <a:cs typeface="Work Sans Medium"/>
              <a:sym typeface="Work Sans Medium"/>
            </a:endParaRPr>
          </a:p>
        </p:txBody>
      </p:sp>
      <p:pic>
        <p:nvPicPr>
          <p:cNvPr id="373" name="Google Shape;373;p74"/>
          <p:cNvPicPr preferRelativeResize="0"/>
          <p:nvPr/>
        </p:nvPicPr>
        <p:blipFill rotWithShape="1">
          <a:blip r:embed="rId5">
            <a:alphaModFix/>
          </a:blip>
          <a:srcRect/>
          <a:stretch/>
        </p:blipFill>
        <p:spPr>
          <a:xfrm>
            <a:off x="4654775" y="4399825"/>
            <a:ext cx="284713" cy="201168"/>
          </a:xfrm>
          <a:prstGeom prst="rect">
            <a:avLst/>
          </a:prstGeom>
          <a:noFill/>
          <a:ln>
            <a:noFill/>
          </a:ln>
        </p:spPr>
      </p:pic>
      <p:pic>
        <p:nvPicPr>
          <p:cNvPr id="374" name="Google Shape;374;p74"/>
          <p:cNvPicPr preferRelativeResize="0"/>
          <p:nvPr/>
        </p:nvPicPr>
        <p:blipFill rotWithShape="1">
          <a:blip r:embed="rId6">
            <a:alphaModFix/>
          </a:blip>
          <a:srcRect/>
          <a:stretch/>
        </p:blipFill>
        <p:spPr>
          <a:xfrm>
            <a:off x="6505899" y="4399825"/>
            <a:ext cx="198637" cy="201168"/>
          </a:xfrm>
          <a:prstGeom prst="rect">
            <a:avLst/>
          </a:prstGeom>
          <a:noFill/>
          <a:ln>
            <a:noFill/>
          </a:ln>
        </p:spPr>
      </p:pic>
      <p:pic>
        <p:nvPicPr>
          <p:cNvPr id="375" name="Google Shape;375;p74"/>
          <p:cNvPicPr preferRelativeResize="0"/>
          <p:nvPr/>
        </p:nvPicPr>
        <p:blipFill rotWithShape="1">
          <a:blip r:embed="rId7">
            <a:alphaModFix/>
          </a:blip>
          <a:srcRect/>
          <a:stretch/>
        </p:blipFill>
        <p:spPr>
          <a:xfrm>
            <a:off x="1028695" y="4399825"/>
            <a:ext cx="201948" cy="201168"/>
          </a:xfrm>
          <a:prstGeom prst="rect">
            <a:avLst/>
          </a:prstGeom>
          <a:noFill/>
          <a:ln>
            <a:noFill/>
          </a:ln>
        </p:spPr>
      </p:pic>
      <p:sp>
        <p:nvSpPr>
          <p:cNvPr id="376" name="Google Shape;376;p74"/>
          <p:cNvSpPr txBox="1"/>
          <p:nvPr/>
        </p:nvSpPr>
        <p:spPr>
          <a:xfrm>
            <a:off x="1230650"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Hacktiv8id</a:t>
            </a:r>
            <a:endParaRPr sz="900" b="0" i="0" u="none" strike="noStrike" cap="none">
              <a:solidFill>
                <a:srgbClr val="000000"/>
              </a:solidFill>
              <a:latin typeface="Arial"/>
              <a:ea typeface="Arial"/>
              <a:cs typeface="Arial"/>
              <a:sym typeface="Arial"/>
            </a:endParaRPr>
          </a:p>
        </p:txBody>
      </p:sp>
      <p:sp>
        <p:nvSpPr>
          <p:cNvPr id="377" name="Google Shape;377;p74"/>
          <p:cNvSpPr txBox="1"/>
          <p:nvPr/>
        </p:nvSpPr>
        <p:spPr>
          <a:xfrm>
            <a:off x="3088375"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Hacktiv8id</a:t>
            </a:r>
            <a:endParaRPr sz="900" b="0" i="0" u="none" strike="noStrike" cap="none">
              <a:solidFill>
                <a:srgbClr val="000000"/>
              </a:solidFill>
              <a:latin typeface="Arial"/>
              <a:ea typeface="Arial"/>
              <a:cs typeface="Arial"/>
              <a:sym typeface="Arial"/>
            </a:endParaRPr>
          </a:p>
        </p:txBody>
      </p:sp>
      <p:sp>
        <p:nvSpPr>
          <p:cNvPr id="378" name="Google Shape;378;p74"/>
          <p:cNvSpPr txBox="1"/>
          <p:nvPr/>
        </p:nvSpPr>
        <p:spPr>
          <a:xfrm>
            <a:off x="4946100"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a:t>
            </a:r>
            <a:endParaRPr sz="900" b="0" i="0" u="none" strike="noStrike" cap="none">
              <a:solidFill>
                <a:srgbClr val="000000"/>
              </a:solidFill>
              <a:latin typeface="Arial"/>
              <a:ea typeface="Arial"/>
              <a:cs typeface="Arial"/>
              <a:sym typeface="Arial"/>
            </a:endParaRPr>
          </a:p>
        </p:txBody>
      </p:sp>
      <p:sp>
        <p:nvSpPr>
          <p:cNvPr id="379" name="Google Shape;379;p74"/>
          <p:cNvSpPr txBox="1"/>
          <p:nvPr/>
        </p:nvSpPr>
        <p:spPr>
          <a:xfrm>
            <a:off x="6704525" y="4338875"/>
            <a:ext cx="14235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 Indonesia</a:t>
            </a:r>
            <a:endParaRPr sz="9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7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13</a:t>
            </a:fld>
            <a:endParaRPr/>
          </a:p>
        </p:txBody>
      </p:sp>
      <p:sp>
        <p:nvSpPr>
          <p:cNvPr id="385" name="Google Shape;385;p75"/>
          <p:cNvSpPr txBox="1"/>
          <p:nvPr/>
        </p:nvSpPr>
        <p:spPr>
          <a:xfrm>
            <a:off x="763050" y="1576950"/>
            <a:ext cx="6753300" cy="15804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500"/>
              <a:buFont typeface="Arial"/>
              <a:buNone/>
            </a:pPr>
            <a:r>
              <a:rPr lang="en" sz="3500">
                <a:solidFill>
                  <a:srgbClr val="F06634"/>
                </a:solidFill>
                <a:latin typeface="Work Sans ExtraBold"/>
                <a:ea typeface="Work Sans ExtraBold"/>
                <a:cs typeface="Work Sans ExtraBold"/>
                <a:sym typeface="Work Sans ExtraBold"/>
              </a:rPr>
              <a:t>Comparison of SAW and TOPSIS Method to Determine Road Handling Priority</a:t>
            </a:r>
            <a:endParaRPr sz="3500" b="0" i="0" u="none" strike="noStrike" cap="none">
              <a:solidFill>
                <a:srgbClr val="F06634"/>
              </a:solidFill>
              <a:latin typeface="Work Sans ExtraBold"/>
              <a:ea typeface="Work Sans ExtraBold"/>
              <a:cs typeface="Work Sans ExtraBold"/>
              <a:sym typeface="Work Sans ExtraBold"/>
            </a:endParaRPr>
          </a:p>
        </p:txBody>
      </p:sp>
      <p:sp>
        <p:nvSpPr>
          <p:cNvPr id="386" name="Google Shape;386;p75"/>
          <p:cNvSpPr txBox="1"/>
          <p:nvPr/>
        </p:nvSpPr>
        <p:spPr>
          <a:xfrm>
            <a:off x="763050" y="3157225"/>
            <a:ext cx="6753300" cy="5313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1500"/>
              <a:buFont typeface="Arial"/>
              <a:buNone/>
            </a:pPr>
            <a:r>
              <a:rPr lang="en" sz="1500">
                <a:solidFill>
                  <a:schemeClr val="dk2"/>
                </a:solidFill>
                <a:latin typeface="Work Sans Medium"/>
                <a:ea typeface="Work Sans Medium"/>
                <a:cs typeface="Work Sans Medium"/>
                <a:sym typeface="Work Sans Medium"/>
              </a:rPr>
              <a:t>Raka Ardhi Prakoso - </a:t>
            </a:r>
            <a:r>
              <a:rPr lang="en" sz="1500" b="1">
                <a:solidFill>
                  <a:schemeClr val="dk2"/>
                </a:solidFill>
                <a:latin typeface="Work Sans"/>
                <a:ea typeface="Work Sans"/>
                <a:cs typeface="Work Sans"/>
                <a:sym typeface="Work Sans"/>
              </a:rPr>
              <a:t>Template Usage Example</a:t>
            </a:r>
            <a:endParaRPr sz="1500" b="1" i="0" u="none" strike="noStrike" cap="none">
              <a:solidFill>
                <a:schemeClr val="dk2"/>
              </a:solidFill>
              <a:latin typeface="Work Sans"/>
              <a:ea typeface="Work Sans"/>
              <a:cs typeface="Work Sans"/>
              <a:sym typeface="Work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76"/>
          <p:cNvSpPr txBox="1"/>
          <p:nvPr/>
        </p:nvSpPr>
        <p:spPr>
          <a:xfrm>
            <a:off x="700050" y="120985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b="1">
                <a:solidFill>
                  <a:srgbClr val="F06634"/>
                </a:solidFill>
                <a:latin typeface="Inter"/>
                <a:ea typeface="Inter"/>
                <a:cs typeface="Inter"/>
                <a:sym typeface="Inter"/>
              </a:rPr>
              <a:t>Comparison of SAW and TOPSIS Method to Determine Road Handling Priority</a:t>
            </a: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500"/>
              <a:buFont typeface="Arial"/>
              <a:buNone/>
            </a:pPr>
            <a:endParaRPr b="1">
              <a:solidFill>
                <a:srgbClr val="F06634"/>
              </a:solidFill>
              <a:latin typeface="Inter"/>
              <a:ea typeface="Inter"/>
              <a:cs typeface="Inter"/>
              <a:sym typeface="Inter"/>
            </a:endParaRPr>
          </a:p>
        </p:txBody>
      </p:sp>
      <p:sp>
        <p:nvSpPr>
          <p:cNvPr id="392" name="Google Shape;392;p76"/>
          <p:cNvSpPr txBox="1"/>
          <p:nvPr/>
        </p:nvSpPr>
        <p:spPr>
          <a:xfrm>
            <a:off x="700050" y="149050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300">
                <a:solidFill>
                  <a:srgbClr val="1D3D70"/>
                </a:solidFill>
                <a:latin typeface="Work Sans ExtraBold"/>
                <a:ea typeface="Work Sans ExtraBold"/>
                <a:cs typeface="Work Sans ExtraBold"/>
                <a:sym typeface="Work Sans ExtraBold"/>
              </a:rPr>
              <a:t>Introduction</a:t>
            </a:r>
            <a:endParaRPr sz="2300">
              <a:solidFill>
                <a:srgbClr val="1D3D70"/>
              </a:solidFill>
              <a:latin typeface="Work Sans ExtraBold"/>
              <a:ea typeface="Work Sans ExtraBold"/>
              <a:cs typeface="Work Sans ExtraBold"/>
              <a:sym typeface="Work Sans ExtraBold"/>
            </a:endParaRPr>
          </a:p>
        </p:txBody>
      </p:sp>
      <p:sp>
        <p:nvSpPr>
          <p:cNvPr id="393" name="Google Shape;393;p76"/>
          <p:cNvSpPr txBox="1"/>
          <p:nvPr/>
        </p:nvSpPr>
        <p:spPr>
          <a:xfrm>
            <a:off x="700050" y="1985200"/>
            <a:ext cx="7772400" cy="19800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The purpose of this study was to </a:t>
            </a:r>
            <a:r>
              <a:rPr lang="en" sz="1000" b="1">
                <a:solidFill>
                  <a:srgbClr val="434343"/>
                </a:solidFill>
                <a:latin typeface="Inter"/>
                <a:ea typeface="Inter"/>
                <a:cs typeface="Inter"/>
                <a:sym typeface="Inter"/>
              </a:rPr>
              <a:t>compare the performance</a:t>
            </a:r>
            <a:r>
              <a:rPr lang="en" sz="1000">
                <a:solidFill>
                  <a:srgbClr val="434343"/>
                </a:solidFill>
                <a:latin typeface="Inter"/>
                <a:ea typeface="Inter"/>
                <a:cs typeface="Inter"/>
                <a:sym typeface="Inter"/>
              </a:rPr>
              <a:t> results of </a:t>
            </a:r>
            <a:r>
              <a:rPr lang="en" sz="1000" b="1">
                <a:solidFill>
                  <a:srgbClr val="434343"/>
                </a:solidFill>
                <a:latin typeface="Inter"/>
                <a:ea typeface="Inter"/>
                <a:cs typeface="Inter"/>
                <a:sym typeface="Inter"/>
              </a:rPr>
              <a:t>SAW </a:t>
            </a:r>
            <a:r>
              <a:rPr lang="en" sz="1000">
                <a:solidFill>
                  <a:srgbClr val="434343"/>
                </a:solidFill>
                <a:latin typeface="Inter"/>
                <a:ea typeface="Inter"/>
                <a:cs typeface="Inter"/>
                <a:sym typeface="Inter"/>
              </a:rPr>
              <a:t>and </a:t>
            </a:r>
            <a:r>
              <a:rPr lang="en" sz="1000" b="1">
                <a:solidFill>
                  <a:srgbClr val="434343"/>
                </a:solidFill>
                <a:latin typeface="Inter"/>
                <a:ea typeface="Inter"/>
                <a:cs typeface="Inter"/>
                <a:sym typeface="Inter"/>
              </a:rPr>
              <a:t>TOPSIS </a:t>
            </a:r>
            <a:r>
              <a:rPr lang="en" sz="1000">
                <a:solidFill>
                  <a:srgbClr val="434343"/>
                </a:solidFill>
                <a:latin typeface="Inter"/>
                <a:ea typeface="Inter"/>
                <a:cs typeface="Inter"/>
                <a:sym typeface="Inter"/>
              </a:rPr>
              <a:t>method to determining road improvement/handling priority and to know which method is </a:t>
            </a:r>
            <a:r>
              <a:rPr lang="en" sz="1000" b="1">
                <a:solidFill>
                  <a:srgbClr val="434343"/>
                </a:solidFill>
                <a:latin typeface="Inter"/>
                <a:ea typeface="Inter"/>
                <a:cs typeface="Inter"/>
                <a:sym typeface="Inter"/>
              </a:rPr>
              <a:t>faster </a:t>
            </a:r>
            <a:r>
              <a:rPr lang="en" sz="1000">
                <a:solidFill>
                  <a:srgbClr val="434343"/>
                </a:solidFill>
                <a:latin typeface="Inter"/>
                <a:ea typeface="Inter"/>
                <a:cs typeface="Inter"/>
                <a:sym typeface="Inter"/>
              </a:rPr>
              <a:t>to solve the problem of road handling priority.</a:t>
            </a: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rgbClr val="000000"/>
              </a:buClr>
              <a:buSzPts val="1000"/>
              <a:buFont typeface="Arial"/>
              <a:buNone/>
            </a:pP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The results showed the first test, both of first alternative method obtaining the same results, but in the second testing and so on to show the different priority. </a:t>
            </a:r>
            <a:r>
              <a:rPr lang="en" sz="1000" b="1">
                <a:solidFill>
                  <a:srgbClr val="434343"/>
                </a:solidFill>
                <a:latin typeface="Inter"/>
                <a:ea typeface="Inter"/>
                <a:cs typeface="Inter"/>
                <a:sym typeface="Inter"/>
              </a:rPr>
              <a:t>TOPSIS method is faster</a:t>
            </a:r>
            <a:r>
              <a:rPr lang="en" sz="1000">
                <a:solidFill>
                  <a:srgbClr val="434343"/>
                </a:solidFill>
                <a:latin typeface="Inter"/>
                <a:ea typeface="Inter"/>
                <a:cs typeface="Inter"/>
                <a:sym typeface="Inter"/>
              </a:rPr>
              <a:t> in data processing that obtain results of 110.5 ms while the SAW method get the results of 116.5 ms in the measurement of the response speed of the algorithm.</a:t>
            </a:r>
            <a:endParaRPr sz="1000" b="0" i="0" u="none" strike="noStrike" cap="none">
              <a:solidFill>
                <a:srgbClr val="434343"/>
              </a:solidFill>
              <a:latin typeface="Inter"/>
              <a:ea typeface="Inter"/>
              <a:cs typeface="Inter"/>
              <a:sym typeface="Inter"/>
            </a:endParaRPr>
          </a:p>
        </p:txBody>
      </p:sp>
      <p:sp>
        <p:nvSpPr>
          <p:cNvPr id="394" name="Google Shape;394;p7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15</a:t>
            </a:fld>
            <a:endParaRPr/>
          </a:p>
        </p:txBody>
      </p:sp>
      <p:sp>
        <p:nvSpPr>
          <p:cNvPr id="400" name="Google Shape;400;p77"/>
          <p:cNvSpPr txBox="1"/>
          <p:nvPr/>
        </p:nvSpPr>
        <p:spPr>
          <a:xfrm>
            <a:off x="4767750" y="1209850"/>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1">
                <a:solidFill>
                  <a:srgbClr val="F06634"/>
                </a:solidFill>
                <a:latin typeface="Inter"/>
                <a:ea typeface="Inter"/>
                <a:cs typeface="Inter"/>
                <a:sym typeface="Inter"/>
              </a:rPr>
              <a:t>Comparison of SAW and TOPSIS</a:t>
            </a:r>
            <a:endParaRPr sz="1500" b="1" i="0" u="none" strike="noStrike" cap="none">
              <a:solidFill>
                <a:srgbClr val="F06634"/>
              </a:solidFill>
              <a:latin typeface="Inter"/>
              <a:ea typeface="Inter"/>
              <a:cs typeface="Inter"/>
              <a:sym typeface="Inter"/>
            </a:endParaRPr>
          </a:p>
        </p:txBody>
      </p:sp>
      <p:sp>
        <p:nvSpPr>
          <p:cNvPr id="401" name="Google Shape;401;p77"/>
          <p:cNvSpPr txBox="1"/>
          <p:nvPr/>
        </p:nvSpPr>
        <p:spPr>
          <a:xfrm>
            <a:off x="4767750" y="1490500"/>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a:solidFill>
                  <a:srgbClr val="1D3D70"/>
                </a:solidFill>
                <a:latin typeface="Work Sans ExtraBold"/>
                <a:ea typeface="Work Sans ExtraBold"/>
                <a:cs typeface="Work Sans ExtraBold"/>
                <a:sym typeface="Work Sans ExtraBold"/>
              </a:rPr>
              <a:t>Project Backgrounds</a:t>
            </a:r>
            <a:endParaRPr sz="2300" b="0" i="0" u="none" strike="noStrike" cap="none">
              <a:solidFill>
                <a:srgbClr val="1D3D70"/>
              </a:solidFill>
              <a:latin typeface="Work Sans ExtraBold"/>
              <a:ea typeface="Work Sans ExtraBold"/>
              <a:cs typeface="Work Sans ExtraBold"/>
              <a:sym typeface="Work Sans ExtraBold"/>
            </a:endParaRPr>
          </a:p>
        </p:txBody>
      </p:sp>
      <p:sp>
        <p:nvSpPr>
          <p:cNvPr id="402" name="Google Shape;402;p77"/>
          <p:cNvSpPr txBox="1"/>
          <p:nvPr/>
        </p:nvSpPr>
        <p:spPr>
          <a:xfrm>
            <a:off x="4767750" y="1985200"/>
            <a:ext cx="3704700" cy="19800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chemeClr val="dk1"/>
              </a:buClr>
              <a:buSzPts val="1100"/>
              <a:buFont typeface="Arial"/>
              <a:buNone/>
            </a:pPr>
            <a:r>
              <a:rPr lang="en" sz="1000">
                <a:solidFill>
                  <a:srgbClr val="434343"/>
                </a:solidFill>
                <a:latin typeface="Inter"/>
                <a:ea typeface="Inter"/>
                <a:cs typeface="Inter"/>
                <a:sym typeface="Inter"/>
              </a:rPr>
              <a:t>Explain the problem that you want to solve. </a:t>
            </a:r>
            <a:r>
              <a:rPr lang="en" sz="1000" b="1">
                <a:solidFill>
                  <a:srgbClr val="434343"/>
                </a:solidFill>
                <a:latin typeface="Inter"/>
                <a:ea typeface="Inter"/>
                <a:cs typeface="Inter"/>
                <a:sym typeface="Inter"/>
              </a:rPr>
              <a:t>Please don’t use your feelings to validate the problem.</a:t>
            </a:r>
            <a:r>
              <a:rPr lang="en" sz="1000">
                <a:solidFill>
                  <a:srgbClr val="434343"/>
                </a:solidFill>
                <a:latin typeface="Inter"/>
                <a:ea typeface="Inter"/>
                <a:cs typeface="Inter"/>
                <a:sym typeface="Inter"/>
              </a:rPr>
              <a:t> Do some research first. Find an academic research, official survey, accountable statement, etc.</a:t>
            </a:r>
            <a:endParaRPr sz="1000">
              <a:solidFill>
                <a:srgbClr val="434343"/>
              </a:solidFill>
              <a:latin typeface="Inter"/>
              <a:ea typeface="Inter"/>
              <a:cs typeface="Inter"/>
              <a:sym typeface="Inter"/>
            </a:endParaRPr>
          </a:p>
        </p:txBody>
      </p:sp>
      <p:pic>
        <p:nvPicPr>
          <p:cNvPr id="403" name="Google Shape;403;p77" title="Points scored"/>
          <p:cNvPicPr preferRelativeResize="0"/>
          <p:nvPr/>
        </p:nvPicPr>
        <p:blipFill rotWithShape="1">
          <a:blip r:embed="rId3">
            <a:alphaModFix/>
          </a:blip>
          <a:srcRect/>
          <a:stretch/>
        </p:blipFill>
        <p:spPr>
          <a:xfrm>
            <a:off x="615550" y="870501"/>
            <a:ext cx="3632525" cy="334495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78"/>
          <p:cNvSpPr/>
          <p:nvPr/>
        </p:nvSpPr>
        <p:spPr>
          <a:xfrm>
            <a:off x="6413275" y="2095400"/>
            <a:ext cx="1368900" cy="896100"/>
          </a:xfrm>
          <a:prstGeom prst="rect">
            <a:avLst/>
          </a:prstGeom>
          <a:solidFill>
            <a:srgbClr val="FCE5C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78"/>
          <p:cNvSpPr/>
          <p:nvPr/>
        </p:nvSpPr>
        <p:spPr>
          <a:xfrm>
            <a:off x="4461588" y="2857500"/>
            <a:ext cx="1368900" cy="896100"/>
          </a:xfrm>
          <a:prstGeom prst="rect">
            <a:avLst/>
          </a:prstGeom>
          <a:solidFill>
            <a:srgbClr val="FFF5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78"/>
          <p:cNvSpPr/>
          <p:nvPr/>
        </p:nvSpPr>
        <p:spPr>
          <a:xfrm>
            <a:off x="2509900" y="2095400"/>
            <a:ext cx="1368900" cy="896100"/>
          </a:xfrm>
          <a:prstGeom prst="rect">
            <a:avLst/>
          </a:prstGeom>
          <a:solidFill>
            <a:srgbClr val="F4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78"/>
          <p:cNvSpPr/>
          <p:nvPr/>
        </p:nvSpPr>
        <p:spPr>
          <a:xfrm>
            <a:off x="564450" y="2857500"/>
            <a:ext cx="1368900" cy="896100"/>
          </a:xfrm>
          <a:prstGeom prst="rect">
            <a:avLst/>
          </a:prstGeom>
          <a:solidFill>
            <a:srgbClr val="C9DA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78"/>
          <p:cNvSpPr txBox="1"/>
          <p:nvPr/>
        </p:nvSpPr>
        <p:spPr>
          <a:xfrm>
            <a:off x="6413275" y="2140725"/>
            <a:ext cx="1453800" cy="56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06634"/>
                </a:solidFill>
                <a:latin typeface="Inter"/>
                <a:ea typeface="Inter"/>
                <a:cs typeface="Inter"/>
                <a:sym typeface="Inter"/>
              </a:rPr>
              <a:t>Phase 3</a:t>
            </a:r>
            <a:endParaRPr sz="1000" b="1" i="0"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06634"/>
                </a:solidFill>
                <a:latin typeface="Inter"/>
                <a:ea typeface="Inter"/>
                <a:cs typeface="Inter"/>
                <a:sym typeface="Inter"/>
              </a:rPr>
              <a:t>4 weeks online/offline</a:t>
            </a:r>
            <a:endParaRPr sz="700" b="0" i="1"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06634"/>
                </a:solidFill>
                <a:latin typeface="Inter"/>
                <a:ea typeface="Inter"/>
                <a:cs typeface="Inter"/>
                <a:sym typeface="Inter"/>
              </a:rPr>
              <a:t>66 hours / week</a:t>
            </a:r>
            <a:endParaRPr sz="1000" b="1" i="0" u="none" strike="noStrike" cap="none">
              <a:solidFill>
                <a:srgbClr val="F06634"/>
              </a:solidFill>
              <a:latin typeface="Inter"/>
              <a:ea typeface="Inter"/>
              <a:cs typeface="Inter"/>
              <a:sym typeface="Inter"/>
            </a:endParaRPr>
          </a:p>
        </p:txBody>
      </p:sp>
      <p:sp>
        <p:nvSpPr>
          <p:cNvPr id="413" name="Google Shape;413;p78"/>
          <p:cNvSpPr txBox="1"/>
          <p:nvPr/>
        </p:nvSpPr>
        <p:spPr>
          <a:xfrm>
            <a:off x="6413275" y="3078500"/>
            <a:ext cx="2088600" cy="10851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chemeClr val="dk1"/>
              </a:buClr>
              <a:buSzPts val="1100"/>
              <a:buFont typeface="Arial"/>
              <a:buNone/>
            </a:pPr>
            <a:r>
              <a:rPr lang="en" sz="1000" b="1" i="0" u="none" strike="noStrike" cap="none">
                <a:solidFill>
                  <a:srgbClr val="F06634"/>
                </a:solidFill>
                <a:latin typeface="Inter"/>
                <a:ea typeface="Inter"/>
                <a:cs typeface="Inter"/>
                <a:sym typeface="Inter"/>
              </a:rPr>
              <a:t>Maximize Programming Skills</a:t>
            </a:r>
            <a:endParaRPr sz="800" b="1" i="0" u="none" strike="noStrike" cap="none">
              <a:solidFill>
                <a:srgbClr val="F06634"/>
              </a:solidFill>
              <a:latin typeface="Inter"/>
              <a:ea typeface="Inter"/>
              <a:cs typeface="Inter"/>
              <a:sym typeface="Inter"/>
            </a:endParaRPr>
          </a:p>
          <a:p>
            <a:pPr marL="0" marR="0" lvl="0" indent="0" algn="just" rtl="0">
              <a:lnSpc>
                <a:spcPct val="100000"/>
              </a:lnSpc>
              <a:spcBef>
                <a:spcPts val="0"/>
              </a:spcBef>
              <a:spcAft>
                <a:spcPts val="0"/>
              </a:spcAft>
              <a:buClr>
                <a:schemeClr val="dk1"/>
              </a:buClr>
              <a:buSzPts val="1100"/>
              <a:buFont typeface="Arial"/>
              <a:buNone/>
            </a:pPr>
            <a:endParaRPr sz="400" b="1" i="0" u="none" strike="noStrike" cap="none">
              <a:solidFill>
                <a:schemeClr val="dk1"/>
              </a:solidFill>
              <a:latin typeface="Inter"/>
              <a:ea typeface="Inter"/>
              <a:cs typeface="Inter"/>
              <a:sym typeface="Inter"/>
            </a:endParaRPr>
          </a:p>
          <a:p>
            <a:pPr marL="0" marR="0" lvl="0" indent="0" algn="just" rtl="0">
              <a:lnSpc>
                <a:spcPct val="100000"/>
              </a:lnSpc>
              <a:spcBef>
                <a:spcPts val="0"/>
              </a:spcBef>
              <a:spcAft>
                <a:spcPts val="1600"/>
              </a:spcAft>
              <a:buClr>
                <a:schemeClr val="dk1"/>
              </a:buClr>
              <a:buSzPts val="1100"/>
              <a:buFont typeface="Arial"/>
              <a:buNone/>
            </a:pPr>
            <a:r>
              <a:rPr lang="en" sz="700">
                <a:solidFill>
                  <a:srgbClr val="666666"/>
                </a:solidFill>
                <a:latin typeface="Inter"/>
                <a:ea typeface="Inter"/>
                <a:cs typeface="Inter"/>
                <a:sym typeface="Inter"/>
              </a:rPr>
              <a:t>Timeline from brainstorming to release the project. Furthermore, explain technology stack you  used  such  as  modeling  (TensorFlow,  Scikit-Learn),  deployment  (Heroku),  project management (JIRA, Trello), database (MySQL, MongoDB), etc</a:t>
            </a:r>
            <a:endParaRPr sz="800" b="1" i="0" u="none" strike="noStrike" cap="none">
              <a:solidFill>
                <a:srgbClr val="000000"/>
              </a:solidFill>
              <a:latin typeface="Inter"/>
              <a:ea typeface="Inter"/>
              <a:cs typeface="Inter"/>
              <a:sym typeface="Inter"/>
            </a:endParaRPr>
          </a:p>
        </p:txBody>
      </p:sp>
      <p:sp>
        <p:nvSpPr>
          <p:cNvPr id="414" name="Google Shape;414;p78"/>
          <p:cNvSpPr txBox="1"/>
          <p:nvPr/>
        </p:nvSpPr>
        <p:spPr>
          <a:xfrm>
            <a:off x="4468300" y="3078501"/>
            <a:ext cx="1724400" cy="60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FAB40"/>
                </a:solidFill>
                <a:latin typeface="Inter"/>
                <a:ea typeface="Inter"/>
                <a:cs typeface="Inter"/>
                <a:sym typeface="Inter"/>
              </a:rPr>
              <a:t>Phase 2</a:t>
            </a:r>
            <a:endParaRPr sz="1000" b="1" i="0"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FAB40"/>
                </a:solidFill>
                <a:latin typeface="Inter"/>
                <a:ea typeface="Inter"/>
                <a:cs typeface="Inter"/>
                <a:sym typeface="Inter"/>
              </a:rPr>
              <a:t>4 weeks online/offline</a:t>
            </a:r>
            <a:endParaRPr sz="700" b="0" i="1"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FAB40"/>
                </a:solidFill>
                <a:latin typeface="Inter"/>
                <a:ea typeface="Inter"/>
                <a:cs typeface="Inter"/>
                <a:sym typeface="Inter"/>
              </a:rPr>
              <a:t>66 hours / week</a:t>
            </a:r>
            <a:endParaRPr sz="1000" b="1" i="0" u="none" strike="noStrike" cap="none">
              <a:solidFill>
                <a:srgbClr val="FFAB40"/>
              </a:solidFill>
              <a:latin typeface="Inter"/>
              <a:ea typeface="Inter"/>
              <a:cs typeface="Inter"/>
              <a:sym typeface="Inter"/>
            </a:endParaRPr>
          </a:p>
        </p:txBody>
      </p:sp>
      <p:sp>
        <p:nvSpPr>
          <p:cNvPr id="415" name="Google Shape;415;p78"/>
          <p:cNvSpPr txBox="1"/>
          <p:nvPr/>
        </p:nvSpPr>
        <p:spPr>
          <a:xfrm>
            <a:off x="551500" y="538500"/>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a:solidFill>
                  <a:srgbClr val="1C4587"/>
                </a:solidFill>
                <a:latin typeface="Work Sans ExtraBold"/>
                <a:ea typeface="Work Sans ExtraBold"/>
                <a:cs typeface="Work Sans ExtraBold"/>
                <a:sym typeface="Work Sans ExtraBold"/>
              </a:rPr>
              <a:t>Timeline</a:t>
            </a:r>
            <a:endParaRPr sz="2300" b="0" i="0" u="none" strike="noStrike" cap="none">
              <a:solidFill>
                <a:srgbClr val="1C4587"/>
              </a:solidFill>
              <a:latin typeface="Work Sans ExtraBold"/>
              <a:ea typeface="Work Sans ExtraBold"/>
              <a:cs typeface="Work Sans ExtraBold"/>
              <a:sym typeface="Work Sans ExtraBold"/>
            </a:endParaRPr>
          </a:p>
        </p:txBody>
      </p:sp>
      <p:sp>
        <p:nvSpPr>
          <p:cNvPr id="416" name="Google Shape;416;p78"/>
          <p:cNvSpPr txBox="1"/>
          <p:nvPr/>
        </p:nvSpPr>
        <p:spPr>
          <a:xfrm>
            <a:off x="564450" y="4109300"/>
            <a:ext cx="3789900" cy="40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i="1">
                <a:solidFill>
                  <a:srgbClr val="666666"/>
                </a:solidFill>
                <a:latin typeface="Avenir"/>
                <a:ea typeface="Avenir"/>
                <a:cs typeface="Avenir"/>
                <a:sym typeface="Avenir"/>
              </a:rPr>
              <a:t>Timeline from brainstorming to release the project.</a:t>
            </a:r>
            <a:endParaRPr sz="900" b="0" i="1" u="none" strike="noStrike" cap="none">
              <a:solidFill>
                <a:srgbClr val="666666"/>
              </a:solidFill>
              <a:latin typeface="Avenir"/>
              <a:ea typeface="Avenir"/>
              <a:cs typeface="Avenir"/>
              <a:sym typeface="Avenir"/>
            </a:endParaRPr>
          </a:p>
        </p:txBody>
      </p:sp>
      <p:sp>
        <p:nvSpPr>
          <p:cNvPr id="417" name="Google Shape;417;p78"/>
          <p:cNvSpPr/>
          <p:nvPr/>
        </p:nvSpPr>
        <p:spPr>
          <a:xfrm>
            <a:off x="4454875" y="2858001"/>
            <a:ext cx="1958400" cy="133500"/>
          </a:xfrm>
          <a:prstGeom prst="rect">
            <a:avLst/>
          </a:prstGeom>
          <a:solidFill>
            <a:srgbClr val="FF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78"/>
          <p:cNvSpPr txBox="1"/>
          <p:nvPr/>
        </p:nvSpPr>
        <p:spPr>
          <a:xfrm>
            <a:off x="4468300" y="1549688"/>
            <a:ext cx="1881900" cy="1221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FAB40"/>
                </a:solidFill>
                <a:latin typeface="Inter"/>
                <a:ea typeface="Inter"/>
                <a:cs typeface="Inter"/>
                <a:sym typeface="Inter"/>
              </a:rPr>
              <a:t>Beauty in Web Development</a:t>
            </a:r>
            <a:endParaRPr sz="800" b="1" i="0" u="none" strike="noStrike" cap="none">
              <a:solidFill>
                <a:srgbClr val="FFAB40"/>
              </a:solidFill>
              <a:latin typeface="Inter"/>
              <a:ea typeface="Inter"/>
              <a:cs typeface="Inter"/>
              <a:sym typeface="Inter"/>
            </a:endParaRPr>
          </a:p>
          <a:p>
            <a:pPr marL="0" marR="0" lvl="0" indent="0" algn="just" rtl="0">
              <a:lnSpc>
                <a:spcPct val="100000"/>
              </a:lnSpc>
              <a:spcBef>
                <a:spcPts val="0"/>
              </a:spcBef>
              <a:spcAft>
                <a:spcPts val="0"/>
              </a:spcAft>
              <a:buClr>
                <a:schemeClr val="dk1"/>
              </a:buClr>
              <a:buSzPts val="1100"/>
              <a:buFont typeface="Arial"/>
              <a:buNone/>
            </a:pPr>
            <a:endParaRPr sz="400" b="1" i="0" u="none" strike="noStrike" cap="none">
              <a:solidFill>
                <a:srgbClr val="E69138"/>
              </a:solidFill>
              <a:latin typeface="Inter"/>
              <a:ea typeface="Inter"/>
              <a:cs typeface="Inter"/>
              <a:sym typeface="Inter"/>
            </a:endParaRPr>
          </a:p>
          <a:p>
            <a:pPr marL="0" marR="0" lvl="0" indent="0" algn="just" rtl="0">
              <a:lnSpc>
                <a:spcPct val="100000"/>
              </a:lnSpc>
              <a:spcBef>
                <a:spcPts val="0"/>
              </a:spcBef>
              <a:spcAft>
                <a:spcPts val="1600"/>
              </a:spcAft>
              <a:buClr>
                <a:schemeClr val="dk1"/>
              </a:buClr>
              <a:buSzPts val="1100"/>
              <a:buFont typeface="Arial"/>
              <a:buNone/>
            </a:pPr>
            <a:r>
              <a:rPr lang="en" sz="700">
                <a:solidFill>
                  <a:srgbClr val="666666"/>
                </a:solidFill>
                <a:latin typeface="Inter"/>
                <a:ea typeface="Inter"/>
                <a:cs typeface="Inter"/>
                <a:sym typeface="Inter"/>
              </a:rPr>
              <a:t>Timeline from brainstorming to release the project. Furthermore, explain technology stack you  used  such  as  modeling  (TensorFlow,  Scikit-Learn),  deployment  (Heroku),  project management (JIRA, Trello), database (MySQL, MongoDB), etc</a:t>
            </a:r>
            <a:endParaRPr sz="800" b="1" i="0" u="none" strike="noStrike" cap="none">
              <a:solidFill>
                <a:srgbClr val="666666"/>
              </a:solidFill>
              <a:latin typeface="Inter"/>
              <a:ea typeface="Inter"/>
              <a:cs typeface="Inter"/>
              <a:sym typeface="Inter"/>
            </a:endParaRPr>
          </a:p>
        </p:txBody>
      </p:sp>
      <p:sp>
        <p:nvSpPr>
          <p:cNvPr id="419" name="Google Shape;419;p78"/>
          <p:cNvSpPr/>
          <p:nvPr/>
        </p:nvSpPr>
        <p:spPr>
          <a:xfrm>
            <a:off x="6413275" y="2858000"/>
            <a:ext cx="1958400" cy="133500"/>
          </a:xfrm>
          <a:prstGeom prst="rect">
            <a:avLst/>
          </a:prstGeom>
          <a:solidFill>
            <a:srgbClr val="F066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78"/>
          <p:cNvSpPr/>
          <p:nvPr/>
        </p:nvSpPr>
        <p:spPr>
          <a:xfrm>
            <a:off x="551500" y="2858001"/>
            <a:ext cx="1958400" cy="133500"/>
          </a:xfrm>
          <a:prstGeom prst="rect">
            <a:avLst/>
          </a:prstGeom>
          <a:solidFill>
            <a:srgbClr val="1D3D7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78"/>
          <p:cNvSpPr txBox="1"/>
          <p:nvPr/>
        </p:nvSpPr>
        <p:spPr>
          <a:xfrm>
            <a:off x="551500" y="3078501"/>
            <a:ext cx="1660200" cy="84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1D3D70"/>
                </a:solidFill>
                <a:latin typeface="Inter"/>
                <a:ea typeface="Inter"/>
                <a:cs typeface="Inter"/>
                <a:sym typeface="Inter"/>
              </a:rPr>
              <a:t>Phase 0</a:t>
            </a:r>
            <a:endParaRPr sz="1000" b="1" i="0"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400"/>
              <a:buFont typeface="Arial"/>
              <a:buNone/>
            </a:pPr>
            <a:endParaRPr sz="400" b="1" i="0"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1D3D70"/>
                </a:solidFill>
                <a:latin typeface="Inter"/>
                <a:ea typeface="Inter"/>
                <a:cs typeface="Inter"/>
                <a:sym typeface="Inter"/>
              </a:rPr>
              <a:t>4 weeks online/offline</a:t>
            </a:r>
            <a:endParaRPr sz="700" b="0" i="1"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1D3D70"/>
                </a:solidFill>
                <a:latin typeface="Inter"/>
                <a:ea typeface="Inter"/>
                <a:cs typeface="Inter"/>
                <a:sym typeface="Inter"/>
              </a:rPr>
              <a:t>66 hours / week</a:t>
            </a:r>
            <a:endParaRPr sz="700" b="0" i="1"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000000"/>
              </a:solidFill>
              <a:latin typeface="Inter"/>
              <a:ea typeface="Inter"/>
              <a:cs typeface="Inter"/>
              <a:sym typeface="Inter"/>
            </a:endParaRPr>
          </a:p>
          <a:p>
            <a:pPr marL="0" marR="0" lvl="0" indent="0" algn="l" rtl="0">
              <a:lnSpc>
                <a:spcPct val="100000"/>
              </a:lnSpc>
              <a:spcBef>
                <a:spcPts val="1600"/>
              </a:spcBef>
              <a:spcAft>
                <a:spcPts val="1600"/>
              </a:spcAft>
              <a:buClr>
                <a:srgbClr val="000000"/>
              </a:buClr>
              <a:buSzPts val="1200"/>
              <a:buFont typeface="Arial"/>
              <a:buNone/>
            </a:pPr>
            <a:endParaRPr sz="1200" b="0" i="0" u="none" strike="noStrike" cap="none">
              <a:solidFill>
                <a:srgbClr val="000000"/>
              </a:solidFill>
              <a:latin typeface="Inter"/>
              <a:ea typeface="Inter"/>
              <a:cs typeface="Inter"/>
              <a:sym typeface="Inter"/>
            </a:endParaRPr>
          </a:p>
        </p:txBody>
      </p:sp>
      <p:sp>
        <p:nvSpPr>
          <p:cNvPr id="422" name="Google Shape;422;p78"/>
          <p:cNvSpPr txBox="1"/>
          <p:nvPr/>
        </p:nvSpPr>
        <p:spPr>
          <a:xfrm>
            <a:off x="551500" y="1549688"/>
            <a:ext cx="1783500" cy="108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1D3D70"/>
                </a:solidFill>
                <a:latin typeface="Inter"/>
                <a:ea typeface="Inter"/>
                <a:cs typeface="Inter"/>
                <a:sym typeface="Inter"/>
              </a:rPr>
              <a:t>Learn The Basic of Programming</a:t>
            </a:r>
            <a:endParaRPr sz="800" b="1" i="0" u="none" strike="noStrike" cap="none">
              <a:solidFill>
                <a:srgbClr val="1D3D70"/>
              </a:solidFill>
              <a:latin typeface="Inter"/>
              <a:ea typeface="Inter"/>
              <a:cs typeface="Inter"/>
              <a:sym typeface="Inter"/>
            </a:endParaRPr>
          </a:p>
          <a:p>
            <a:pPr marL="0" marR="0" lvl="0" indent="0" algn="just" rtl="0">
              <a:lnSpc>
                <a:spcPct val="100000"/>
              </a:lnSpc>
              <a:spcBef>
                <a:spcPts val="0"/>
              </a:spcBef>
              <a:spcAft>
                <a:spcPts val="0"/>
              </a:spcAft>
              <a:buClr>
                <a:schemeClr val="dk1"/>
              </a:buClr>
              <a:buSzPts val="1100"/>
              <a:buFont typeface="Arial"/>
              <a:buNone/>
            </a:pPr>
            <a:endParaRPr sz="400" b="1" i="0" u="none" strike="noStrike" cap="none">
              <a:solidFill>
                <a:srgbClr val="000000"/>
              </a:solidFill>
              <a:latin typeface="Inter"/>
              <a:ea typeface="Inter"/>
              <a:cs typeface="Inter"/>
              <a:sym typeface="Inter"/>
            </a:endParaRPr>
          </a:p>
          <a:p>
            <a:pPr marL="0" marR="0" lvl="0" indent="0" algn="just" rtl="0">
              <a:lnSpc>
                <a:spcPct val="100000"/>
              </a:lnSpc>
              <a:spcBef>
                <a:spcPts val="0"/>
              </a:spcBef>
              <a:spcAft>
                <a:spcPts val="1600"/>
              </a:spcAft>
              <a:buClr>
                <a:schemeClr val="dk1"/>
              </a:buClr>
              <a:buSzPts val="1100"/>
              <a:buFont typeface="Arial"/>
              <a:buNone/>
            </a:pPr>
            <a:r>
              <a:rPr lang="en" sz="700">
                <a:solidFill>
                  <a:srgbClr val="666666"/>
                </a:solidFill>
                <a:latin typeface="Inter"/>
                <a:ea typeface="Inter"/>
                <a:cs typeface="Inter"/>
                <a:sym typeface="Inter"/>
              </a:rPr>
              <a:t>Timeline from brainstorming to release the project. Furthermore, explain technology stack you  used  such  as  modeling  (TensorFlow,  Scikit-Learn),  deployment  (Heroku),  project management (JIRA, Trello), database (MySQL, MongoDB), etc</a:t>
            </a:r>
            <a:endParaRPr sz="800" b="1" i="0" u="none" strike="noStrike" cap="none">
              <a:solidFill>
                <a:srgbClr val="666666"/>
              </a:solidFill>
              <a:latin typeface="Inter"/>
              <a:ea typeface="Inter"/>
              <a:cs typeface="Inter"/>
              <a:sym typeface="Inter"/>
            </a:endParaRPr>
          </a:p>
        </p:txBody>
      </p:sp>
      <p:sp>
        <p:nvSpPr>
          <p:cNvPr id="423" name="Google Shape;423;p78"/>
          <p:cNvSpPr/>
          <p:nvPr/>
        </p:nvSpPr>
        <p:spPr>
          <a:xfrm>
            <a:off x="2509900" y="2858001"/>
            <a:ext cx="1958400" cy="133500"/>
          </a:xfrm>
          <a:prstGeom prst="rect">
            <a:avLst/>
          </a:prstGeom>
          <a:solidFill>
            <a:srgbClr val="EF4D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78"/>
          <p:cNvSpPr txBox="1"/>
          <p:nvPr/>
        </p:nvSpPr>
        <p:spPr>
          <a:xfrm>
            <a:off x="2509900" y="3078501"/>
            <a:ext cx="1997400" cy="9438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chemeClr val="dk1"/>
              </a:buClr>
              <a:buSzPts val="1100"/>
              <a:buFont typeface="Arial"/>
              <a:buNone/>
            </a:pPr>
            <a:r>
              <a:rPr lang="en" sz="1000" b="1" i="0" u="none" strike="noStrike" cap="none">
                <a:solidFill>
                  <a:srgbClr val="EF4D23"/>
                </a:solidFill>
                <a:latin typeface="Inter"/>
                <a:ea typeface="Inter"/>
                <a:cs typeface="Inter"/>
                <a:sym typeface="Inter"/>
              </a:rPr>
              <a:t>Think Like a Programmer</a:t>
            </a:r>
            <a:endParaRPr sz="800" b="1" i="0" u="none" strike="noStrike" cap="none">
              <a:solidFill>
                <a:srgbClr val="EF4D23"/>
              </a:solidFill>
              <a:latin typeface="Inter"/>
              <a:ea typeface="Inter"/>
              <a:cs typeface="Inter"/>
              <a:sym typeface="Inter"/>
            </a:endParaRPr>
          </a:p>
          <a:p>
            <a:pPr marL="0" marR="0" lvl="0" indent="0" algn="just" rtl="0">
              <a:lnSpc>
                <a:spcPct val="100000"/>
              </a:lnSpc>
              <a:spcBef>
                <a:spcPts val="0"/>
              </a:spcBef>
              <a:spcAft>
                <a:spcPts val="0"/>
              </a:spcAft>
              <a:buClr>
                <a:schemeClr val="dk1"/>
              </a:buClr>
              <a:buSzPts val="1100"/>
              <a:buFont typeface="Arial"/>
              <a:buNone/>
            </a:pPr>
            <a:endParaRPr sz="400" b="1" i="0" u="none" strike="noStrike" cap="none">
              <a:solidFill>
                <a:schemeClr val="dk1"/>
              </a:solidFill>
              <a:latin typeface="Inter"/>
              <a:ea typeface="Inter"/>
              <a:cs typeface="Inter"/>
              <a:sym typeface="Inter"/>
            </a:endParaRPr>
          </a:p>
          <a:p>
            <a:pPr marL="0" marR="0" lvl="0" indent="0" algn="just" rtl="0">
              <a:lnSpc>
                <a:spcPct val="100000"/>
              </a:lnSpc>
              <a:spcBef>
                <a:spcPts val="0"/>
              </a:spcBef>
              <a:spcAft>
                <a:spcPts val="1600"/>
              </a:spcAft>
              <a:buClr>
                <a:srgbClr val="000000"/>
              </a:buClr>
              <a:buSzPts val="700"/>
              <a:buFont typeface="Arial"/>
              <a:buNone/>
            </a:pPr>
            <a:r>
              <a:rPr lang="en" sz="700">
                <a:solidFill>
                  <a:srgbClr val="666666"/>
                </a:solidFill>
                <a:latin typeface="Inter"/>
                <a:ea typeface="Inter"/>
                <a:cs typeface="Inter"/>
                <a:sym typeface="Inter"/>
              </a:rPr>
              <a:t>Timeline from brainstorming to release the project. Furthermore, explain technology stack you  used  such  as  modeling  (TensorFlow,  Scikit-Learn),  deployment  (Heroku),  project management (JIRA, Trello), database (MySQL, MongoDB), etc</a:t>
            </a:r>
            <a:endParaRPr sz="700" b="1" i="0" u="none" strike="noStrike" cap="none">
              <a:solidFill>
                <a:srgbClr val="666666"/>
              </a:solidFill>
              <a:latin typeface="Inter"/>
              <a:ea typeface="Inter"/>
              <a:cs typeface="Inter"/>
              <a:sym typeface="Inter"/>
            </a:endParaRPr>
          </a:p>
        </p:txBody>
      </p:sp>
      <p:sp>
        <p:nvSpPr>
          <p:cNvPr id="425" name="Google Shape;425;p78"/>
          <p:cNvSpPr txBox="1"/>
          <p:nvPr/>
        </p:nvSpPr>
        <p:spPr>
          <a:xfrm>
            <a:off x="3341025" y="63022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500" i="1">
                <a:solidFill>
                  <a:srgbClr val="E0764F"/>
                </a:solidFill>
                <a:latin typeface="Inter"/>
                <a:ea typeface="Inter"/>
                <a:cs typeface="Inter"/>
                <a:sym typeface="Inter"/>
              </a:rPr>
              <a:t>Comparison of SAW and TOPSIS</a:t>
            </a:r>
            <a:endParaRPr sz="1500" i="1">
              <a:solidFill>
                <a:srgbClr val="E0764F"/>
              </a:solidFill>
              <a:latin typeface="Inter"/>
              <a:ea typeface="Inter"/>
              <a:cs typeface="Inter"/>
              <a:sym typeface="Inter"/>
            </a:endParaRPr>
          </a:p>
        </p:txBody>
      </p:sp>
      <p:sp>
        <p:nvSpPr>
          <p:cNvPr id="426" name="Google Shape;426;p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16</a:t>
            </a:fld>
            <a:endParaRPr/>
          </a:p>
        </p:txBody>
      </p:sp>
      <p:sp>
        <p:nvSpPr>
          <p:cNvPr id="427" name="Google Shape;427;p78"/>
          <p:cNvSpPr txBox="1"/>
          <p:nvPr/>
        </p:nvSpPr>
        <p:spPr>
          <a:xfrm>
            <a:off x="2509900" y="2140725"/>
            <a:ext cx="1435800" cy="56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100" b="1" i="0" u="none" strike="noStrike" cap="none">
                <a:solidFill>
                  <a:srgbClr val="EF4D23"/>
                </a:solidFill>
                <a:latin typeface="Inter"/>
                <a:ea typeface="Inter"/>
                <a:cs typeface="Inter"/>
                <a:sym typeface="Inter"/>
              </a:rPr>
              <a:t>Phase 1</a:t>
            </a:r>
            <a:endParaRPr sz="1100" b="1" i="0"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EF4D23"/>
                </a:solidFill>
                <a:latin typeface="Inter"/>
                <a:ea typeface="Inter"/>
                <a:cs typeface="Inter"/>
                <a:sym typeface="Inter"/>
              </a:rPr>
              <a:t>4 weeks online/offline</a:t>
            </a:r>
            <a:endParaRPr sz="700" b="0" i="1"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EF4D23"/>
                </a:solidFill>
                <a:latin typeface="Inter"/>
                <a:ea typeface="Inter"/>
                <a:cs typeface="Inter"/>
                <a:sym typeface="Inter"/>
              </a:rPr>
              <a:t>66 hours / week</a:t>
            </a:r>
            <a:endParaRPr sz="1200" b="1" i="0" u="none" strike="noStrike" cap="none">
              <a:solidFill>
                <a:srgbClr val="EF4D23"/>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79"/>
          <p:cNvSpPr txBox="1"/>
          <p:nvPr/>
        </p:nvSpPr>
        <p:spPr>
          <a:xfrm>
            <a:off x="700050" y="120985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b="1">
                <a:solidFill>
                  <a:srgbClr val="F06634"/>
                </a:solidFill>
                <a:latin typeface="Inter"/>
                <a:ea typeface="Inter"/>
                <a:cs typeface="Inter"/>
                <a:sym typeface="Inter"/>
              </a:rPr>
              <a:t>Comparison of SAW and TOPSIS Method to Determine Road Handling Priority</a:t>
            </a: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500"/>
              <a:buFont typeface="Arial"/>
              <a:buNone/>
            </a:pPr>
            <a:endParaRPr b="1">
              <a:solidFill>
                <a:srgbClr val="F06634"/>
              </a:solidFill>
              <a:latin typeface="Inter"/>
              <a:ea typeface="Inter"/>
              <a:cs typeface="Inter"/>
              <a:sym typeface="Inter"/>
            </a:endParaRPr>
          </a:p>
        </p:txBody>
      </p:sp>
      <p:sp>
        <p:nvSpPr>
          <p:cNvPr id="433" name="Google Shape;433;p79"/>
          <p:cNvSpPr txBox="1"/>
          <p:nvPr/>
        </p:nvSpPr>
        <p:spPr>
          <a:xfrm>
            <a:off x="700050" y="149050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300">
                <a:solidFill>
                  <a:srgbClr val="1D3D70"/>
                </a:solidFill>
                <a:latin typeface="Work Sans ExtraBold"/>
                <a:ea typeface="Work Sans ExtraBold"/>
                <a:cs typeface="Work Sans ExtraBold"/>
                <a:sym typeface="Work Sans ExtraBold"/>
              </a:rPr>
              <a:t>Methods</a:t>
            </a:r>
            <a:endParaRPr sz="2300">
              <a:solidFill>
                <a:srgbClr val="1D3D70"/>
              </a:solidFill>
              <a:latin typeface="Work Sans ExtraBold"/>
              <a:ea typeface="Work Sans ExtraBold"/>
              <a:cs typeface="Work Sans ExtraBold"/>
              <a:sym typeface="Work Sans ExtraBold"/>
            </a:endParaRPr>
          </a:p>
        </p:txBody>
      </p:sp>
      <p:sp>
        <p:nvSpPr>
          <p:cNvPr id="434" name="Google Shape;434;p79"/>
          <p:cNvSpPr txBox="1"/>
          <p:nvPr/>
        </p:nvSpPr>
        <p:spPr>
          <a:xfrm>
            <a:off x="700050" y="1985200"/>
            <a:ext cx="7772400" cy="19800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The purpose of this study was to </a:t>
            </a:r>
            <a:r>
              <a:rPr lang="en" sz="1000" b="1">
                <a:solidFill>
                  <a:srgbClr val="434343"/>
                </a:solidFill>
                <a:latin typeface="Inter"/>
                <a:ea typeface="Inter"/>
                <a:cs typeface="Inter"/>
                <a:sym typeface="Inter"/>
              </a:rPr>
              <a:t>compare the performance</a:t>
            </a:r>
            <a:r>
              <a:rPr lang="en" sz="1000">
                <a:solidFill>
                  <a:srgbClr val="434343"/>
                </a:solidFill>
                <a:latin typeface="Inter"/>
                <a:ea typeface="Inter"/>
                <a:cs typeface="Inter"/>
                <a:sym typeface="Inter"/>
              </a:rPr>
              <a:t> results of </a:t>
            </a:r>
            <a:r>
              <a:rPr lang="en" sz="1000" b="1">
                <a:solidFill>
                  <a:srgbClr val="434343"/>
                </a:solidFill>
                <a:latin typeface="Inter"/>
                <a:ea typeface="Inter"/>
                <a:cs typeface="Inter"/>
                <a:sym typeface="Inter"/>
              </a:rPr>
              <a:t>SAW </a:t>
            </a:r>
            <a:r>
              <a:rPr lang="en" sz="1000">
                <a:solidFill>
                  <a:srgbClr val="434343"/>
                </a:solidFill>
                <a:latin typeface="Inter"/>
                <a:ea typeface="Inter"/>
                <a:cs typeface="Inter"/>
                <a:sym typeface="Inter"/>
              </a:rPr>
              <a:t>and </a:t>
            </a:r>
            <a:r>
              <a:rPr lang="en" sz="1000" b="1">
                <a:solidFill>
                  <a:srgbClr val="434343"/>
                </a:solidFill>
                <a:latin typeface="Inter"/>
                <a:ea typeface="Inter"/>
                <a:cs typeface="Inter"/>
                <a:sym typeface="Inter"/>
              </a:rPr>
              <a:t>TOPSIS </a:t>
            </a:r>
            <a:r>
              <a:rPr lang="en" sz="1000">
                <a:solidFill>
                  <a:srgbClr val="434343"/>
                </a:solidFill>
                <a:latin typeface="Inter"/>
                <a:ea typeface="Inter"/>
                <a:cs typeface="Inter"/>
                <a:sym typeface="Inter"/>
              </a:rPr>
              <a:t>method to determining road improvement/handling priority and to know which method is </a:t>
            </a:r>
            <a:r>
              <a:rPr lang="en" sz="1000" b="1">
                <a:solidFill>
                  <a:srgbClr val="434343"/>
                </a:solidFill>
                <a:latin typeface="Inter"/>
                <a:ea typeface="Inter"/>
                <a:cs typeface="Inter"/>
                <a:sym typeface="Inter"/>
              </a:rPr>
              <a:t>faster </a:t>
            </a:r>
            <a:r>
              <a:rPr lang="en" sz="1000">
                <a:solidFill>
                  <a:srgbClr val="434343"/>
                </a:solidFill>
                <a:latin typeface="Inter"/>
                <a:ea typeface="Inter"/>
                <a:cs typeface="Inter"/>
                <a:sym typeface="Inter"/>
              </a:rPr>
              <a:t>to solve the problem of road handling priority.</a:t>
            </a: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rgbClr val="000000"/>
              </a:buClr>
              <a:buSzPts val="1000"/>
              <a:buFont typeface="Arial"/>
              <a:buNone/>
            </a:pP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The results showed the first test, both of first alternative method obtaining the same results, but in the second testing and so on to show the different priority. </a:t>
            </a:r>
            <a:r>
              <a:rPr lang="en" sz="1000" b="1">
                <a:solidFill>
                  <a:srgbClr val="434343"/>
                </a:solidFill>
                <a:latin typeface="Inter"/>
                <a:ea typeface="Inter"/>
                <a:cs typeface="Inter"/>
                <a:sym typeface="Inter"/>
              </a:rPr>
              <a:t>TOPSIS method is faster</a:t>
            </a:r>
            <a:r>
              <a:rPr lang="en" sz="1000">
                <a:solidFill>
                  <a:srgbClr val="434343"/>
                </a:solidFill>
                <a:latin typeface="Inter"/>
                <a:ea typeface="Inter"/>
                <a:cs typeface="Inter"/>
                <a:sym typeface="Inter"/>
              </a:rPr>
              <a:t> in data processing that obtain results of 110.5 ms while the SAW method get the results of 116.5 ms in the measurement of the response speed of the algorithm.</a:t>
            </a:r>
            <a:endParaRPr sz="1000" b="0" i="0" u="none" strike="noStrike" cap="none">
              <a:solidFill>
                <a:srgbClr val="434343"/>
              </a:solidFill>
              <a:latin typeface="Inter"/>
              <a:ea typeface="Inter"/>
              <a:cs typeface="Inter"/>
              <a:sym typeface="Inter"/>
            </a:endParaRPr>
          </a:p>
        </p:txBody>
      </p:sp>
      <p:sp>
        <p:nvSpPr>
          <p:cNvPr id="435" name="Google Shape;435;p7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80"/>
          <p:cNvSpPr txBox="1"/>
          <p:nvPr/>
        </p:nvSpPr>
        <p:spPr>
          <a:xfrm>
            <a:off x="640450" y="1322175"/>
            <a:ext cx="18234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a:solidFill>
                  <a:srgbClr val="1C4587"/>
                </a:solidFill>
                <a:latin typeface="Work Sans ExtraBold"/>
                <a:ea typeface="Work Sans ExtraBold"/>
                <a:cs typeface="Work Sans ExtraBold"/>
                <a:sym typeface="Work Sans ExtraBold"/>
              </a:rPr>
              <a:t>Results</a:t>
            </a:r>
            <a:endParaRPr sz="2300" b="0" i="0" u="none" strike="noStrike" cap="none">
              <a:solidFill>
                <a:srgbClr val="1C4587"/>
              </a:solidFill>
              <a:latin typeface="Work Sans ExtraBold"/>
              <a:ea typeface="Work Sans ExtraBold"/>
              <a:cs typeface="Work Sans ExtraBold"/>
              <a:sym typeface="Work Sans ExtraBold"/>
            </a:endParaRPr>
          </a:p>
        </p:txBody>
      </p:sp>
      <p:graphicFrame>
        <p:nvGraphicFramePr>
          <p:cNvPr id="441" name="Google Shape;441;p80"/>
          <p:cNvGraphicFramePr/>
          <p:nvPr/>
        </p:nvGraphicFramePr>
        <p:xfrm>
          <a:off x="3195363" y="872625"/>
          <a:ext cx="5421700" cy="3443970"/>
        </p:xfrm>
        <a:graphic>
          <a:graphicData uri="http://schemas.openxmlformats.org/drawingml/2006/table">
            <a:tbl>
              <a:tblPr>
                <a:noFill/>
                <a:tableStyleId>{BDD4728C-CFAA-4A93-94CD-5DD38017E4F8}</a:tableStyleId>
              </a:tblPr>
              <a:tblGrid>
                <a:gridCol w="1084350">
                  <a:extLst>
                    <a:ext uri="{9D8B030D-6E8A-4147-A177-3AD203B41FA5}">
                      <a16:colId xmlns:a16="http://schemas.microsoft.com/office/drawing/2014/main" val="20000"/>
                    </a:ext>
                  </a:extLst>
                </a:gridCol>
                <a:gridCol w="1051200">
                  <a:extLst>
                    <a:ext uri="{9D8B030D-6E8A-4147-A177-3AD203B41FA5}">
                      <a16:colId xmlns:a16="http://schemas.microsoft.com/office/drawing/2014/main" val="20001"/>
                    </a:ext>
                  </a:extLst>
                </a:gridCol>
                <a:gridCol w="1117450">
                  <a:extLst>
                    <a:ext uri="{9D8B030D-6E8A-4147-A177-3AD203B41FA5}">
                      <a16:colId xmlns:a16="http://schemas.microsoft.com/office/drawing/2014/main" val="20002"/>
                    </a:ext>
                  </a:extLst>
                </a:gridCol>
                <a:gridCol w="1084350">
                  <a:extLst>
                    <a:ext uri="{9D8B030D-6E8A-4147-A177-3AD203B41FA5}">
                      <a16:colId xmlns:a16="http://schemas.microsoft.com/office/drawing/2014/main" val="20003"/>
                    </a:ext>
                  </a:extLst>
                </a:gridCol>
                <a:gridCol w="1084350">
                  <a:extLst>
                    <a:ext uri="{9D8B030D-6E8A-4147-A177-3AD203B41FA5}">
                      <a16:colId xmlns:a16="http://schemas.microsoft.com/office/drawing/2014/main" val="20004"/>
                    </a:ext>
                  </a:extLst>
                </a:gridCol>
              </a:tblGrid>
              <a:tr h="440100">
                <a:tc>
                  <a:txBody>
                    <a:bodyPr/>
                    <a:lstStyle/>
                    <a:p>
                      <a:pPr marL="0" marR="0" lvl="0" indent="0" algn="l" rtl="0">
                        <a:lnSpc>
                          <a:spcPct val="100000"/>
                        </a:lnSpc>
                        <a:spcBef>
                          <a:spcPts val="0"/>
                        </a:spcBef>
                        <a:spcAft>
                          <a:spcPts val="0"/>
                        </a:spcAft>
                        <a:buClr>
                          <a:srgbClr val="000000"/>
                        </a:buClr>
                        <a:buSzPts val="800"/>
                        <a:buFont typeface="Arial"/>
                        <a:buNone/>
                      </a:pPr>
                      <a:endParaRPr sz="800" b="1" u="none" strike="noStrike" cap="none">
                        <a:latin typeface="Avenir"/>
                        <a:ea typeface="Avenir"/>
                        <a:cs typeface="Avenir"/>
                        <a:sym typeface="Aveni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Full-Time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Part-Time/ In-house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extLst>
                  <a:ext uri="{0D108BD9-81ED-4DB2-BD59-A6C34878D82A}">
                    <a16:rowId xmlns:a16="http://schemas.microsoft.com/office/drawing/2014/main" val="10000"/>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Delivery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In-Person</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In-Person/Remote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Online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Online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4010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Time Commitment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1,000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32</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 (avg)</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 (avg)</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Frequency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Monthly</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Varies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Flexible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Flexible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841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Capacity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40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students</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20-30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students</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Flexible</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Flexible</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Quiz</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4010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Two-Way Learning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Career Support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3841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Pricing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40,000K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10,000K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 (avg)</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349K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349K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bl>
          </a:graphicData>
        </a:graphic>
      </p:graphicFrame>
      <p:sp>
        <p:nvSpPr>
          <p:cNvPr id="442" name="Google Shape;442;p8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18</a:t>
            </a:fld>
            <a:endParaRPr/>
          </a:p>
        </p:txBody>
      </p:sp>
      <p:sp>
        <p:nvSpPr>
          <p:cNvPr id="443" name="Google Shape;443;p80"/>
          <p:cNvSpPr txBox="1"/>
          <p:nvPr/>
        </p:nvSpPr>
        <p:spPr>
          <a:xfrm>
            <a:off x="681300" y="1841550"/>
            <a:ext cx="1823400" cy="16059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rgbClr val="000000"/>
              </a:buClr>
              <a:buSzPts val="900"/>
              <a:buFont typeface="Arial"/>
              <a:buNone/>
            </a:pPr>
            <a:r>
              <a:rPr lang="en" sz="900">
                <a:solidFill>
                  <a:srgbClr val="434343"/>
                </a:solidFill>
                <a:latin typeface="Inter"/>
                <a:ea typeface="Inter"/>
                <a:cs typeface="Inter"/>
                <a:sym typeface="Inter"/>
              </a:rPr>
              <a:t>A  demo  recording  without  sound  (approx.  1  minute). This  is  to  minimize  loading  time, technical error, unstable connection to hosting site, or even if your hosting site is down. Play this video when you present. As a precaution, please open your apps in case the questions are related to result of the model.</a:t>
            </a:r>
            <a:endParaRPr sz="900" b="0" i="0" u="none" strike="noStrike" cap="none">
              <a:solidFill>
                <a:srgbClr val="434343"/>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81"/>
          <p:cNvSpPr txBox="1"/>
          <p:nvPr/>
        </p:nvSpPr>
        <p:spPr>
          <a:xfrm>
            <a:off x="624375" y="1033475"/>
            <a:ext cx="77508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500" i="1">
                <a:solidFill>
                  <a:srgbClr val="E0764F"/>
                </a:solidFill>
                <a:latin typeface="Inter"/>
                <a:ea typeface="Inter"/>
                <a:cs typeface="Inter"/>
                <a:sym typeface="Inter"/>
              </a:rPr>
              <a:t>Comparison of SAW and TOPSIS Method to Determine Road Handling Priority</a:t>
            </a:r>
            <a:endParaRPr sz="1500" i="1">
              <a:solidFill>
                <a:srgbClr val="E0764F"/>
              </a:solidFill>
              <a:latin typeface="Inter"/>
              <a:ea typeface="Inter"/>
              <a:cs typeface="Inter"/>
              <a:sym typeface="Inter"/>
            </a:endParaRPr>
          </a:p>
        </p:txBody>
      </p:sp>
      <p:sp>
        <p:nvSpPr>
          <p:cNvPr id="449" name="Google Shape;449;p81"/>
          <p:cNvSpPr txBox="1"/>
          <p:nvPr/>
        </p:nvSpPr>
        <p:spPr>
          <a:xfrm>
            <a:off x="624375" y="131412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a:solidFill>
                  <a:srgbClr val="1C4587"/>
                </a:solidFill>
                <a:latin typeface="Work Sans ExtraBold"/>
                <a:ea typeface="Work Sans ExtraBold"/>
                <a:cs typeface="Work Sans ExtraBold"/>
                <a:sym typeface="Work Sans ExtraBold"/>
              </a:rPr>
              <a:t>Challenges</a:t>
            </a:r>
            <a:endParaRPr sz="2300" b="0" i="0" u="none" strike="noStrike" cap="none">
              <a:solidFill>
                <a:srgbClr val="1C4587"/>
              </a:solidFill>
              <a:latin typeface="Work Sans ExtraBold"/>
              <a:ea typeface="Work Sans ExtraBold"/>
              <a:cs typeface="Work Sans ExtraBold"/>
              <a:sym typeface="Work Sans ExtraBold"/>
            </a:endParaRPr>
          </a:p>
        </p:txBody>
      </p:sp>
      <p:sp>
        <p:nvSpPr>
          <p:cNvPr id="450" name="Google Shape;450;p81"/>
          <p:cNvSpPr txBox="1"/>
          <p:nvPr/>
        </p:nvSpPr>
        <p:spPr>
          <a:xfrm>
            <a:off x="624375" y="1870067"/>
            <a:ext cx="3566700" cy="19752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Challenges  and  obstacles  during  finishing  the  project.  You  can  also  explain  about  the limitations of your project</a:t>
            </a:r>
            <a:endParaRPr sz="1000">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endParaRPr sz="1000">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Challenges  and  obstacles  during  finishing  the  project.  You  can  also  explain  about  the limitations of your project</a:t>
            </a:r>
            <a:endParaRPr sz="1000">
              <a:solidFill>
                <a:srgbClr val="434343"/>
              </a:solidFill>
              <a:latin typeface="Inter"/>
              <a:ea typeface="Inter"/>
              <a:cs typeface="Inter"/>
              <a:sym typeface="Inter"/>
            </a:endParaRPr>
          </a:p>
        </p:txBody>
      </p:sp>
      <p:sp>
        <p:nvSpPr>
          <p:cNvPr id="451" name="Google Shape;451;p81"/>
          <p:cNvSpPr txBox="1"/>
          <p:nvPr/>
        </p:nvSpPr>
        <p:spPr>
          <a:xfrm>
            <a:off x="4808575" y="1862775"/>
            <a:ext cx="3566700" cy="19752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Challenges  and  obstacles  during  finishing  the  project.  You  can  also  explain  about  the limitations of your project</a:t>
            </a:r>
            <a:endParaRPr sz="1000">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endParaRPr sz="1000">
              <a:solidFill>
                <a:srgbClr val="434343"/>
              </a:solidFill>
              <a:latin typeface="Inter"/>
              <a:ea typeface="Inter"/>
              <a:cs typeface="Inter"/>
              <a:sym typeface="Inter"/>
            </a:endParaRPr>
          </a:p>
          <a:p>
            <a:pPr marL="0" marR="0" lvl="0" indent="0" algn="l" rtl="0">
              <a:lnSpc>
                <a:spcPct val="120000"/>
              </a:lnSpc>
              <a:spcBef>
                <a:spcPts val="0"/>
              </a:spcBef>
              <a:spcAft>
                <a:spcPts val="0"/>
              </a:spcAft>
              <a:buClr>
                <a:srgbClr val="000000"/>
              </a:buClr>
              <a:buSzPts val="1000"/>
              <a:buFont typeface="Arial"/>
              <a:buNone/>
            </a:pPr>
            <a:r>
              <a:rPr lang="en" sz="1000">
                <a:solidFill>
                  <a:srgbClr val="434343"/>
                </a:solidFill>
                <a:latin typeface="Inter"/>
                <a:ea typeface="Inter"/>
                <a:cs typeface="Inter"/>
                <a:sym typeface="Inter"/>
              </a:rPr>
              <a:t>Challenges  and  obstacles  during  finishing  the  project.  You  can  also  explain  about  the limitations of your project</a:t>
            </a:r>
            <a:endParaRPr sz="1000">
              <a:solidFill>
                <a:srgbClr val="434343"/>
              </a:solidFill>
              <a:latin typeface="Inter"/>
              <a:ea typeface="Inter"/>
              <a:cs typeface="Inter"/>
              <a:sym typeface="Inter"/>
            </a:endParaRPr>
          </a:p>
        </p:txBody>
      </p:sp>
      <p:sp>
        <p:nvSpPr>
          <p:cNvPr id="452" name="Google Shape;452;p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a:t>
            </a:fld>
            <a:endParaRPr/>
          </a:p>
        </p:txBody>
      </p:sp>
      <p:sp>
        <p:nvSpPr>
          <p:cNvPr id="265" name="Google Shape;265;p64"/>
          <p:cNvSpPr txBox="1"/>
          <p:nvPr/>
        </p:nvSpPr>
        <p:spPr>
          <a:xfrm>
            <a:off x="428513" y="2053825"/>
            <a:ext cx="4923600" cy="11034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500"/>
              <a:buFont typeface="Arial"/>
              <a:buNone/>
            </a:pPr>
            <a:r>
              <a:rPr lang="en-US" sz="3500" dirty="0">
                <a:solidFill>
                  <a:srgbClr val="F06634"/>
                </a:solidFill>
                <a:latin typeface="Work Sans ExtraBold"/>
                <a:ea typeface="Work Sans ExtraBold"/>
                <a:cs typeface="Work Sans ExtraBold"/>
                <a:sym typeface="Work Sans ExtraBold"/>
              </a:rPr>
              <a:t>Gold Price Prediction</a:t>
            </a:r>
            <a:endParaRPr lang="en-US" sz="3500" b="0" i="0" u="none" strike="noStrike" cap="none" dirty="0">
              <a:solidFill>
                <a:srgbClr val="F06634"/>
              </a:solidFill>
              <a:latin typeface="Work Sans ExtraBold"/>
              <a:ea typeface="Work Sans ExtraBold"/>
              <a:cs typeface="Work Sans ExtraBold"/>
              <a:sym typeface="Work Sans ExtraBold"/>
            </a:endParaRPr>
          </a:p>
        </p:txBody>
      </p:sp>
      <p:sp>
        <p:nvSpPr>
          <p:cNvPr id="266" name="Google Shape;266;p64"/>
          <p:cNvSpPr txBox="1"/>
          <p:nvPr/>
        </p:nvSpPr>
        <p:spPr>
          <a:xfrm>
            <a:off x="428513" y="2571750"/>
            <a:ext cx="4049700" cy="5313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1500"/>
              <a:buFont typeface="Arial"/>
              <a:buNone/>
            </a:pPr>
            <a:r>
              <a:rPr lang="en-ID" sz="1500" b="0" i="0" u="none" strike="noStrike" cap="none" dirty="0">
                <a:solidFill>
                  <a:schemeClr val="dk2"/>
                </a:solidFill>
                <a:latin typeface="Work Sans Medium"/>
                <a:ea typeface="Work Sans Medium"/>
                <a:cs typeface="Work Sans Medium"/>
                <a:sym typeface="Work Sans Medium"/>
              </a:rPr>
              <a:t>Final Project Group 2</a:t>
            </a:r>
          </a:p>
        </p:txBody>
      </p:sp>
      <p:sp>
        <p:nvSpPr>
          <p:cNvPr id="267" name="Google Shape;267;p64"/>
          <p:cNvSpPr/>
          <p:nvPr/>
        </p:nvSpPr>
        <p:spPr>
          <a:xfrm>
            <a:off x="5517425" y="1058325"/>
            <a:ext cx="3027000" cy="3027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8" name="Google Shape;268;p64"/>
          <p:cNvPicPr preferRelativeResize="0"/>
          <p:nvPr/>
        </p:nvPicPr>
        <p:blipFill>
          <a:blip r:embed="rId3"/>
          <a:srcRect l="16667" r="16667"/>
          <a:stretch/>
        </p:blipFill>
        <p:spPr>
          <a:xfrm>
            <a:off x="5580950" y="1121852"/>
            <a:ext cx="2899800" cy="28998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82"/>
          <p:cNvSpPr txBox="1"/>
          <p:nvPr/>
        </p:nvSpPr>
        <p:spPr>
          <a:xfrm>
            <a:off x="700050" y="120985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b="1">
                <a:solidFill>
                  <a:srgbClr val="F06634"/>
                </a:solidFill>
                <a:latin typeface="Inter"/>
                <a:ea typeface="Inter"/>
                <a:cs typeface="Inter"/>
                <a:sym typeface="Inter"/>
              </a:rPr>
              <a:t>Comparison of SAW and TOPSIS Method to Determine Road Handling Priority</a:t>
            </a: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500"/>
              <a:buFont typeface="Arial"/>
              <a:buNone/>
            </a:pPr>
            <a:endParaRPr b="1">
              <a:solidFill>
                <a:srgbClr val="F06634"/>
              </a:solidFill>
              <a:latin typeface="Inter"/>
              <a:ea typeface="Inter"/>
              <a:cs typeface="Inter"/>
              <a:sym typeface="Inter"/>
            </a:endParaRPr>
          </a:p>
        </p:txBody>
      </p:sp>
      <p:sp>
        <p:nvSpPr>
          <p:cNvPr id="458" name="Google Shape;458;p82"/>
          <p:cNvSpPr txBox="1"/>
          <p:nvPr/>
        </p:nvSpPr>
        <p:spPr>
          <a:xfrm>
            <a:off x="700050" y="149050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300">
                <a:solidFill>
                  <a:srgbClr val="1D3D70"/>
                </a:solidFill>
                <a:latin typeface="Work Sans ExtraBold"/>
                <a:ea typeface="Work Sans ExtraBold"/>
                <a:cs typeface="Work Sans ExtraBold"/>
                <a:sym typeface="Work Sans ExtraBold"/>
              </a:rPr>
              <a:t>Success Story</a:t>
            </a:r>
            <a:endParaRPr sz="2300">
              <a:solidFill>
                <a:srgbClr val="1D3D70"/>
              </a:solidFill>
              <a:latin typeface="Work Sans ExtraBold"/>
              <a:ea typeface="Work Sans ExtraBold"/>
              <a:cs typeface="Work Sans ExtraBold"/>
              <a:sym typeface="Work Sans ExtraBold"/>
            </a:endParaRPr>
          </a:p>
        </p:txBody>
      </p:sp>
      <p:sp>
        <p:nvSpPr>
          <p:cNvPr id="459" name="Google Shape;459;p82"/>
          <p:cNvSpPr txBox="1"/>
          <p:nvPr/>
        </p:nvSpPr>
        <p:spPr>
          <a:xfrm>
            <a:off x="700050" y="1985200"/>
            <a:ext cx="7772400" cy="19800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chemeClr val="dk1"/>
              </a:buClr>
              <a:buSzPts val="1100"/>
              <a:buFont typeface="Arial"/>
              <a:buNone/>
            </a:pPr>
            <a:r>
              <a:rPr lang="en" sz="1000">
                <a:solidFill>
                  <a:srgbClr val="434343"/>
                </a:solidFill>
                <a:latin typeface="Inter"/>
                <a:ea typeface="Inter"/>
                <a:cs typeface="Inter"/>
                <a:sym typeface="Inter"/>
              </a:rPr>
              <a:t>Good things achieved during the project (such as successfully implement Google Maps API for the first time, get approval with 3rd parties apps for payment gateway, etc).</a:t>
            </a: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chemeClr val="dk1"/>
              </a:buClr>
              <a:buSzPts val="1100"/>
              <a:buFont typeface="Arial"/>
              <a:buNone/>
            </a:pP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chemeClr val="dk1"/>
              </a:buClr>
              <a:buSzPts val="1100"/>
              <a:buFont typeface="Arial"/>
              <a:buNone/>
            </a:pPr>
            <a:r>
              <a:rPr lang="en" sz="1000">
                <a:solidFill>
                  <a:srgbClr val="434343"/>
                </a:solidFill>
                <a:latin typeface="Inter"/>
                <a:ea typeface="Inter"/>
                <a:cs typeface="Inter"/>
                <a:sym typeface="Inter"/>
              </a:rPr>
              <a:t>You can also add your model’s result in this point such as “</a:t>
            </a:r>
            <a:r>
              <a:rPr lang="en" sz="1000" b="1" i="1">
                <a:solidFill>
                  <a:srgbClr val="434343"/>
                </a:solidFill>
                <a:latin typeface="Inter"/>
                <a:ea typeface="Inter"/>
                <a:cs typeface="Inter"/>
                <a:sym typeface="Inter"/>
              </a:rPr>
              <a:t>our model can reduce losses around $50 less than the average models in today’s market</a:t>
            </a:r>
            <a:r>
              <a:rPr lang="en" sz="1000">
                <a:solidFill>
                  <a:srgbClr val="434343"/>
                </a:solidFill>
                <a:latin typeface="Inter"/>
                <a:ea typeface="Inter"/>
                <a:cs typeface="Inter"/>
                <a:sym typeface="Inter"/>
              </a:rPr>
              <a:t>”. </a:t>
            </a:r>
            <a:endParaRPr sz="1000">
              <a:solidFill>
                <a:srgbClr val="434343"/>
              </a:solidFill>
              <a:latin typeface="Inter"/>
              <a:ea typeface="Inter"/>
              <a:cs typeface="Inter"/>
              <a:sym typeface="Inter"/>
            </a:endParaRPr>
          </a:p>
        </p:txBody>
      </p:sp>
      <p:sp>
        <p:nvSpPr>
          <p:cNvPr id="460" name="Google Shape;460;p8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83"/>
          <p:cNvSpPr txBox="1"/>
          <p:nvPr/>
        </p:nvSpPr>
        <p:spPr>
          <a:xfrm>
            <a:off x="700050" y="120985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b="1">
                <a:solidFill>
                  <a:srgbClr val="F06634"/>
                </a:solidFill>
                <a:latin typeface="Inter"/>
                <a:ea typeface="Inter"/>
                <a:cs typeface="Inter"/>
                <a:sym typeface="Inter"/>
              </a:rPr>
              <a:t>Comparison of SAW and TOPSIS Method to Determine Road Handling Priority</a:t>
            </a: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b="1">
              <a:solidFill>
                <a:srgbClr val="F06634"/>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500"/>
              <a:buFont typeface="Arial"/>
              <a:buNone/>
            </a:pPr>
            <a:endParaRPr b="1">
              <a:solidFill>
                <a:srgbClr val="F06634"/>
              </a:solidFill>
              <a:latin typeface="Inter"/>
              <a:ea typeface="Inter"/>
              <a:cs typeface="Inter"/>
              <a:sym typeface="Inter"/>
            </a:endParaRPr>
          </a:p>
        </p:txBody>
      </p:sp>
      <p:sp>
        <p:nvSpPr>
          <p:cNvPr id="466" name="Google Shape;466;p83"/>
          <p:cNvSpPr txBox="1"/>
          <p:nvPr/>
        </p:nvSpPr>
        <p:spPr>
          <a:xfrm>
            <a:off x="700050" y="1490500"/>
            <a:ext cx="70890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300">
                <a:solidFill>
                  <a:srgbClr val="1D3D70"/>
                </a:solidFill>
                <a:latin typeface="Work Sans ExtraBold"/>
                <a:ea typeface="Work Sans ExtraBold"/>
                <a:cs typeface="Work Sans ExtraBold"/>
                <a:sym typeface="Work Sans ExtraBold"/>
              </a:rPr>
              <a:t>Conclusion &amp; Business Impact</a:t>
            </a:r>
            <a:endParaRPr sz="2300">
              <a:solidFill>
                <a:srgbClr val="1D3D70"/>
              </a:solidFill>
              <a:latin typeface="Work Sans ExtraBold"/>
              <a:ea typeface="Work Sans ExtraBold"/>
              <a:cs typeface="Work Sans ExtraBold"/>
              <a:sym typeface="Work Sans ExtraBold"/>
            </a:endParaRPr>
          </a:p>
        </p:txBody>
      </p:sp>
      <p:sp>
        <p:nvSpPr>
          <p:cNvPr id="467" name="Google Shape;467;p83"/>
          <p:cNvSpPr txBox="1"/>
          <p:nvPr/>
        </p:nvSpPr>
        <p:spPr>
          <a:xfrm>
            <a:off x="700050" y="1985200"/>
            <a:ext cx="7772400" cy="1980000"/>
          </a:xfrm>
          <a:prstGeom prst="rect">
            <a:avLst/>
          </a:prstGeom>
          <a:noFill/>
          <a:ln>
            <a:noFill/>
          </a:ln>
        </p:spPr>
        <p:txBody>
          <a:bodyPr spcFirstLastPara="1" wrap="square" lIns="91425" tIns="91425" rIns="91425" bIns="91425" anchor="t" anchorCtr="0">
            <a:noAutofit/>
          </a:bodyPr>
          <a:lstStyle/>
          <a:p>
            <a:pPr marL="0" marR="0" lvl="0" indent="0" algn="just" rtl="0">
              <a:lnSpc>
                <a:spcPct val="120000"/>
              </a:lnSpc>
              <a:spcBef>
                <a:spcPts val="0"/>
              </a:spcBef>
              <a:spcAft>
                <a:spcPts val="0"/>
              </a:spcAft>
              <a:buClr>
                <a:schemeClr val="dk1"/>
              </a:buClr>
              <a:buSzPts val="1100"/>
              <a:buFont typeface="Arial"/>
              <a:buNone/>
            </a:pPr>
            <a:r>
              <a:rPr lang="en" sz="1000">
                <a:solidFill>
                  <a:srgbClr val="434343"/>
                </a:solidFill>
                <a:latin typeface="Inter"/>
                <a:ea typeface="Inter"/>
                <a:cs typeface="Inter"/>
                <a:sym typeface="Inter"/>
              </a:rPr>
              <a:t>Good things achieved during the project (such as successfully implement Google Maps API for the first time, get approval with 3rd parties apps for payment gateway, etc).</a:t>
            </a: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chemeClr val="dk1"/>
              </a:buClr>
              <a:buSzPts val="1100"/>
              <a:buFont typeface="Arial"/>
              <a:buNone/>
            </a:pPr>
            <a:endParaRPr sz="1000">
              <a:solidFill>
                <a:srgbClr val="434343"/>
              </a:solidFill>
              <a:latin typeface="Inter"/>
              <a:ea typeface="Inter"/>
              <a:cs typeface="Inter"/>
              <a:sym typeface="Inter"/>
            </a:endParaRPr>
          </a:p>
          <a:p>
            <a:pPr marL="0" marR="0" lvl="0" indent="0" algn="just" rtl="0">
              <a:lnSpc>
                <a:spcPct val="120000"/>
              </a:lnSpc>
              <a:spcBef>
                <a:spcPts val="0"/>
              </a:spcBef>
              <a:spcAft>
                <a:spcPts val="0"/>
              </a:spcAft>
              <a:buClr>
                <a:schemeClr val="dk1"/>
              </a:buClr>
              <a:buSzPts val="1100"/>
              <a:buFont typeface="Arial"/>
              <a:buNone/>
            </a:pPr>
            <a:r>
              <a:rPr lang="en" sz="1000">
                <a:solidFill>
                  <a:srgbClr val="434343"/>
                </a:solidFill>
                <a:latin typeface="Inter"/>
                <a:ea typeface="Inter"/>
                <a:cs typeface="Inter"/>
                <a:sym typeface="Inter"/>
              </a:rPr>
              <a:t>You can also add your model’s result in this point such as “</a:t>
            </a:r>
            <a:r>
              <a:rPr lang="en" sz="1000" b="1" i="1">
                <a:solidFill>
                  <a:srgbClr val="434343"/>
                </a:solidFill>
                <a:latin typeface="Inter"/>
                <a:ea typeface="Inter"/>
                <a:cs typeface="Inter"/>
                <a:sym typeface="Inter"/>
              </a:rPr>
              <a:t>our model can reduce losses around $50 less than the average models in today’s market</a:t>
            </a:r>
            <a:r>
              <a:rPr lang="en" sz="1000">
                <a:solidFill>
                  <a:srgbClr val="434343"/>
                </a:solidFill>
                <a:latin typeface="Inter"/>
                <a:ea typeface="Inter"/>
                <a:cs typeface="Inter"/>
                <a:sym typeface="Inter"/>
              </a:rPr>
              <a:t>”. </a:t>
            </a:r>
            <a:endParaRPr sz="1000">
              <a:solidFill>
                <a:srgbClr val="434343"/>
              </a:solidFill>
              <a:latin typeface="Inter"/>
              <a:ea typeface="Inter"/>
              <a:cs typeface="Inter"/>
              <a:sym typeface="Inter"/>
            </a:endParaRPr>
          </a:p>
        </p:txBody>
      </p:sp>
      <p:sp>
        <p:nvSpPr>
          <p:cNvPr id="468" name="Google Shape;468;p8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pic>
        <p:nvPicPr>
          <p:cNvPr id="473" name="Google Shape;473;p84"/>
          <p:cNvPicPr preferRelativeResize="0"/>
          <p:nvPr/>
        </p:nvPicPr>
        <p:blipFill rotWithShape="1">
          <a:blip r:embed="rId3">
            <a:alphaModFix/>
          </a:blip>
          <a:srcRect/>
          <a:stretch/>
        </p:blipFill>
        <p:spPr>
          <a:xfrm>
            <a:off x="2843401" y="4399825"/>
            <a:ext cx="244986" cy="201168"/>
          </a:xfrm>
          <a:prstGeom prst="rect">
            <a:avLst/>
          </a:prstGeom>
          <a:noFill/>
          <a:ln>
            <a:noFill/>
          </a:ln>
        </p:spPr>
      </p:pic>
      <p:sp>
        <p:nvSpPr>
          <p:cNvPr id="474" name="Google Shape;474;p84"/>
          <p:cNvSpPr txBox="1"/>
          <p:nvPr/>
        </p:nvSpPr>
        <p:spPr>
          <a:xfrm>
            <a:off x="843350" y="1574450"/>
            <a:ext cx="4977000" cy="6348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7200"/>
              <a:buFont typeface="Arial"/>
              <a:buNone/>
            </a:pPr>
            <a:r>
              <a:rPr lang="en" sz="6300" b="0" i="0" u="none" strike="noStrike" cap="none">
                <a:solidFill>
                  <a:srgbClr val="FFFFFF"/>
                </a:solidFill>
                <a:latin typeface="Work Sans ExtraBold"/>
                <a:ea typeface="Work Sans ExtraBold"/>
                <a:cs typeface="Work Sans ExtraBold"/>
                <a:sym typeface="Work Sans ExtraBold"/>
              </a:rPr>
              <a:t>Thank You</a:t>
            </a:r>
            <a:endParaRPr sz="6300" b="0" i="0" u="none" strike="noStrike" cap="none">
              <a:solidFill>
                <a:srgbClr val="FFFFFF"/>
              </a:solidFill>
              <a:latin typeface="Work Sans ExtraBold"/>
              <a:ea typeface="Work Sans ExtraBold"/>
              <a:cs typeface="Work Sans ExtraBold"/>
              <a:sym typeface="Work Sans ExtraBold"/>
            </a:endParaRPr>
          </a:p>
        </p:txBody>
      </p:sp>
      <p:sp>
        <p:nvSpPr>
          <p:cNvPr id="475" name="Google Shape;475;p8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22</a:t>
            </a:fld>
            <a:endParaRPr/>
          </a:p>
        </p:txBody>
      </p:sp>
      <p:sp>
        <p:nvSpPr>
          <p:cNvPr id="476" name="Google Shape;476;p84"/>
          <p:cNvSpPr txBox="1"/>
          <p:nvPr/>
        </p:nvSpPr>
        <p:spPr>
          <a:xfrm>
            <a:off x="925850" y="2839500"/>
            <a:ext cx="1917600" cy="133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1">
                <a:solidFill>
                  <a:srgbClr val="FFFFFF"/>
                </a:solidFill>
                <a:latin typeface="Work Sans"/>
                <a:ea typeface="Work Sans"/>
                <a:cs typeface="Work Sans"/>
                <a:sym typeface="Work Sans"/>
              </a:rPr>
              <a:t>Raka Ardhi P.</a:t>
            </a:r>
            <a:endParaRPr sz="2000" b="1" i="0" u="none" strike="noStrike" cap="none">
              <a:solidFill>
                <a:srgbClr val="FFFFFF"/>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FTDS-HCK-099</a:t>
            </a:r>
            <a:endParaRPr sz="1000">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Data Engineer</a:t>
            </a: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Medium"/>
                <a:ea typeface="Inter Medium"/>
                <a:cs typeface="Inter Medium"/>
                <a:sym typeface="Inter Medium"/>
              </a:rPr>
              <a:t>0813 1234 1234</a:t>
            </a:r>
            <a:endParaRPr sz="1000" b="0" i="0" u="none" strike="noStrike" cap="none">
              <a:solidFill>
                <a:srgbClr val="FFFFFF"/>
              </a:solidFill>
              <a:latin typeface="Inter Medium"/>
              <a:ea typeface="Inter Medium"/>
              <a:cs typeface="Inter Medium"/>
              <a:sym typeface="Inter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Inter Medium"/>
                <a:ea typeface="Inter Medium"/>
                <a:cs typeface="Inter Medium"/>
                <a:sym typeface="Inter Medium"/>
              </a:rPr>
              <a:t>noreply@hacktiv8.com</a:t>
            </a:r>
            <a:endParaRPr sz="1400" b="0" i="0" u="none" strike="noStrike" cap="none">
              <a:solidFill>
                <a:srgbClr val="FFFFFF"/>
              </a:solidFill>
              <a:latin typeface="Work Sans Medium"/>
              <a:ea typeface="Work Sans Medium"/>
              <a:cs typeface="Work Sans Medium"/>
              <a:sym typeface="Work Sans Medium"/>
            </a:endParaRPr>
          </a:p>
        </p:txBody>
      </p:sp>
      <p:pic>
        <p:nvPicPr>
          <p:cNvPr id="477" name="Google Shape;477;p84"/>
          <p:cNvPicPr preferRelativeResize="0"/>
          <p:nvPr/>
        </p:nvPicPr>
        <p:blipFill rotWithShape="1">
          <a:blip r:embed="rId4">
            <a:alphaModFix/>
          </a:blip>
          <a:srcRect/>
          <a:stretch/>
        </p:blipFill>
        <p:spPr>
          <a:xfrm>
            <a:off x="4654775" y="4399825"/>
            <a:ext cx="284713" cy="201168"/>
          </a:xfrm>
          <a:prstGeom prst="rect">
            <a:avLst/>
          </a:prstGeom>
          <a:noFill/>
          <a:ln>
            <a:noFill/>
          </a:ln>
        </p:spPr>
      </p:pic>
      <p:pic>
        <p:nvPicPr>
          <p:cNvPr id="478" name="Google Shape;478;p84"/>
          <p:cNvPicPr preferRelativeResize="0"/>
          <p:nvPr/>
        </p:nvPicPr>
        <p:blipFill rotWithShape="1">
          <a:blip r:embed="rId5">
            <a:alphaModFix/>
          </a:blip>
          <a:srcRect/>
          <a:stretch/>
        </p:blipFill>
        <p:spPr>
          <a:xfrm>
            <a:off x="6505899" y="4399825"/>
            <a:ext cx="198637" cy="201168"/>
          </a:xfrm>
          <a:prstGeom prst="rect">
            <a:avLst/>
          </a:prstGeom>
          <a:noFill/>
          <a:ln>
            <a:noFill/>
          </a:ln>
        </p:spPr>
      </p:pic>
      <p:pic>
        <p:nvPicPr>
          <p:cNvPr id="479" name="Google Shape;479;p84"/>
          <p:cNvPicPr preferRelativeResize="0"/>
          <p:nvPr/>
        </p:nvPicPr>
        <p:blipFill rotWithShape="1">
          <a:blip r:embed="rId6">
            <a:alphaModFix/>
          </a:blip>
          <a:srcRect/>
          <a:stretch/>
        </p:blipFill>
        <p:spPr>
          <a:xfrm>
            <a:off x="1028695" y="4399825"/>
            <a:ext cx="201948" cy="201168"/>
          </a:xfrm>
          <a:prstGeom prst="rect">
            <a:avLst/>
          </a:prstGeom>
          <a:noFill/>
          <a:ln>
            <a:noFill/>
          </a:ln>
        </p:spPr>
      </p:pic>
      <p:sp>
        <p:nvSpPr>
          <p:cNvPr id="480" name="Google Shape;480;p84"/>
          <p:cNvSpPr txBox="1"/>
          <p:nvPr/>
        </p:nvSpPr>
        <p:spPr>
          <a:xfrm>
            <a:off x="1230650"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Hacktiv8id</a:t>
            </a:r>
            <a:endParaRPr sz="900" b="0" i="0" u="none" strike="noStrike" cap="none">
              <a:solidFill>
                <a:srgbClr val="000000"/>
              </a:solidFill>
              <a:latin typeface="Arial"/>
              <a:ea typeface="Arial"/>
              <a:cs typeface="Arial"/>
              <a:sym typeface="Arial"/>
            </a:endParaRPr>
          </a:p>
        </p:txBody>
      </p:sp>
      <p:sp>
        <p:nvSpPr>
          <p:cNvPr id="481" name="Google Shape;481;p84"/>
          <p:cNvSpPr txBox="1"/>
          <p:nvPr/>
        </p:nvSpPr>
        <p:spPr>
          <a:xfrm>
            <a:off x="3088375"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Hacktiv8id</a:t>
            </a:r>
            <a:endParaRPr sz="900" b="0" i="0" u="none" strike="noStrike" cap="none">
              <a:solidFill>
                <a:srgbClr val="000000"/>
              </a:solidFill>
              <a:latin typeface="Arial"/>
              <a:ea typeface="Arial"/>
              <a:cs typeface="Arial"/>
              <a:sym typeface="Arial"/>
            </a:endParaRPr>
          </a:p>
        </p:txBody>
      </p:sp>
      <p:sp>
        <p:nvSpPr>
          <p:cNvPr id="482" name="Google Shape;482;p84"/>
          <p:cNvSpPr txBox="1"/>
          <p:nvPr/>
        </p:nvSpPr>
        <p:spPr>
          <a:xfrm>
            <a:off x="4946100" y="4338863"/>
            <a:ext cx="8889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a:t>
            </a:r>
            <a:endParaRPr sz="900" b="0" i="0" u="none" strike="noStrike" cap="none">
              <a:solidFill>
                <a:srgbClr val="000000"/>
              </a:solidFill>
              <a:latin typeface="Arial"/>
              <a:ea typeface="Arial"/>
              <a:cs typeface="Arial"/>
              <a:sym typeface="Arial"/>
            </a:endParaRPr>
          </a:p>
        </p:txBody>
      </p:sp>
      <p:sp>
        <p:nvSpPr>
          <p:cNvPr id="483" name="Google Shape;483;p84"/>
          <p:cNvSpPr txBox="1"/>
          <p:nvPr/>
        </p:nvSpPr>
        <p:spPr>
          <a:xfrm>
            <a:off x="6704525" y="4338875"/>
            <a:ext cx="14235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lt1"/>
                </a:solidFill>
                <a:latin typeface="Inter"/>
                <a:ea typeface="Inter"/>
                <a:cs typeface="Inter"/>
                <a:sym typeface="Inter"/>
              </a:rPr>
              <a:t>Hacktiv8 Indonesia</a:t>
            </a:r>
            <a:endParaRPr sz="900" b="0" i="0" u="none" strike="noStrike" cap="none">
              <a:solidFill>
                <a:srgbClr val="000000"/>
              </a:solidFill>
              <a:latin typeface="Arial"/>
              <a:ea typeface="Arial"/>
              <a:cs typeface="Arial"/>
              <a:sym typeface="Arial"/>
            </a:endParaRPr>
          </a:p>
        </p:txBody>
      </p:sp>
      <p:sp>
        <p:nvSpPr>
          <p:cNvPr id="484" name="Google Shape;484;p84"/>
          <p:cNvSpPr txBox="1"/>
          <p:nvPr/>
        </p:nvSpPr>
        <p:spPr>
          <a:xfrm>
            <a:off x="3580063" y="2839500"/>
            <a:ext cx="2045100" cy="133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1">
                <a:solidFill>
                  <a:srgbClr val="FFFFFF"/>
                </a:solidFill>
                <a:latin typeface="Work Sans"/>
                <a:ea typeface="Work Sans"/>
                <a:cs typeface="Work Sans"/>
                <a:sym typeface="Work Sans"/>
              </a:rPr>
              <a:t>Alexandra FR.</a:t>
            </a:r>
            <a:endParaRPr sz="2000" b="1" i="0" u="none" strike="noStrike" cap="none">
              <a:solidFill>
                <a:srgbClr val="FFFFFF"/>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FTDS-HCK-099</a:t>
            </a:r>
            <a:endParaRPr sz="1000">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Data Scientist</a:t>
            </a: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Medium"/>
                <a:ea typeface="Inter Medium"/>
                <a:cs typeface="Inter Medium"/>
                <a:sym typeface="Inter Medium"/>
              </a:rPr>
              <a:t>0813 1234 1234</a:t>
            </a:r>
            <a:endParaRPr sz="1000" b="0" i="0" u="none" strike="noStrike" cap="none">
              <a:solidFill>
                <a:srgbClr val="FFFFFF"/>
              </a:solidFill>
              <a:latin typeface="Inter Medium"/>
              <a:ea typeface="Inter Medium"/>
              <a:cs typeface="Inter Medium"/>
              <a:sym typeface="Inter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Inter Medium"/>
                <a:ea typeface="Inter Medium"/>
                <a:cs typeface="Inter Medium"/>
                <a:sym typeface="Inter Medium"/>
              </a:rPr>
              <a:t>noreply@hacktiv8.com</a:t>
            </a:r>
            <a:endParaRPr sz="1400" b="0" i="0" u="none" strike="noStrike" cap="none">
              <a:solidFill>
                <a:srgbClr val="FFFFFF"/>
              </a:solidFill>
              <a:latin typeface="Work Sans Medium"/>
              <a:ea typeface="Work Sans Medium"/>
              <a:cs typeface="Work Sans Medium"/>
              <a:sym typeface="Work Sans Medium"/>
            </a:endParaRPr>
          </a:p>
        </p:txBody>
      </p:sp>
      <p:sp>
        <p:nvSpPr>
          <p:cNvPr id="485" name="Google Shape;485;p84"/>
          <p:cNvSpPr txBox="1"/>
          <p:nvPr/>
        </p:nvSpPr>
        <p:spPr>
          <a:xfrm>
            <a:off x="6361775" y="2839500"/>
            <a:ext cx="1917600" cy="133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1">
                <a:solidFill>
                  <a:srgbClr val="FFFFFF"/>
                </a:solidFill>
                <a:latin typeface="Work Sans"/>
                <a:ea typeface="Work Sans"/>
                <a:cs typeface="Work Sans"/>
                <a:sym typeface="Work Sans"/>
              </a:rPr>
              <a:t>Rhea A.</a:t>
            </a:r>
            <a:endParaRPr sz="2000" b="1" i="0" u="none" strike="noStrike" cap="none">
              <a:solidFill>
                <a:srgbClr val="FFFFFF"/>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FTDS-HCK-099</a:t>
            </a:r>
            <a:endParaRPr sz="1000">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Work Sans Medium"/>
                <a:ea typeface="Work Sans Medium"/>
                <a:cs typeface="Work Sans Medium"/>
                <a:sym typeface="Work Sans Medium"/>
              </a:rPr>
              <a:t>Data Analyst</a:t>
            </a: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Work Sans Medium"/>
              <a:ea typeface="Work Sans Medium"/>
              <a:cs typeface="Work Sans Medium"/>
              <a:sym typeface="Work Sans Medium"/>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Inter Medium"/>
                <a:ea typeface="Inter Medium"/>
                <a:cs typeface="Inter Medium"/>
                <a:sym typeface="Inter Medium"/>
              </a:rPr>
              <a:t>0813 1234 1234</a:t>
            </a:r>
            <a:endParaRPr sz="1000" b="0" i="0" u="none" strike="noStrike" cap="none">
              <a:solidFill>
                <a:srgbClr val="FFFFFF"/>
              </a:solidFill>
              <a:latin typeface="Inter Medium"/>
              <a:ea typeface="Inter Medium"/>
              <a:cs typeface="Inter Medium"/>
              <a:sym typeface="Inter Medium"/>
            </a:endParaRPr>
          </a:p>
          <a:p>
            <a:pPr marL="0" marR="0" lvl="0" indent="0" algn="l" rtl="0">
              <a:lnSpc>
                <a:spcPct val="100000"/>
              </a:lnSpc>
              <a:spcBef>
                <a:spcPts val="0"/>
              </a:spcBef>
              <a:spcAft>
                <a:spcPts val="0"/>
              </a:spcAft>
              <a:buClr>
                <a:srgbClr val="000000"/>
              </a:buClr>
              <a:buSzPts val="1000"/>
              <a:buFont typeface="Arial"/>
              <a:buNone/>
            </a:pPr>
            <a:r>
              <a:rPr lang="en" sz="1000">
                <a:solidFill>
                  <a:srgbClr val="FFFFFF"/>
                </a:solidFill>
                <a:latin typeface="Inter Medium"/>
                <a:ea typeface="Inter Medium"/>
                <a:cs typeface="Inter Medium"/>
                <a:sym typeface="Inter Medium"/>
              </a:rPr>
              <a:t>noreply@hacktiv8.com</a:t>
            </a:r>
            <a:endParaRPr sz="1400" b="0" i="0" u="none" strike="noStrike" cap="none">
              <a:solidFill>
                <a:srgbClr val="FFFFFF"/>
              </a:solidFill>
              <a:latin typeface="Work Sans Medium"/>
              <a:ea typeface="Work Sans Medium"/>
              <a:cs typeface="Work Sans Medium"/>
              <a:sym typeface="Work Sans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65"/>
          <p:cNvSpPr txBox="1"/>
          <p:nvPr/>
        </p:nvSpPr>
        <p:spPr>
          <a:xfrm>
            <a:off x="4767750" y="1490500"/>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dirty="0">
                <a:solidFill>
                  <a:srgbClr val="1D3D70"/>
                </a:solidFill>
                <a:latin typeface="Work Sans ExtraBold"/>
                <a:ea typeface="Work Sans ExtraBold"/>
                <a:cs typeface="Work Sans ExtraBold"/>
                <a:sym typeface="Work Sans ExtraBold"/>
              </a:rPr>
              <a:t>Latar Belakang</a:t>
            </a:r>
            <a:endParaRPr sz="2300" b="0" i="0" u="none" strike="noStrike" cap="none" dirty="0">
              <a:solidFill>
                <a:srgbClr val="1D3D70"/>
              </a:solidFill>
              <a:latin typeface="Work Sans ExtraBold"/>
              <a:ea typeface="Work Sans ExtraBold"/>
              <a:cs typeface="Work Sans ExtraBold"/>
              <a:sym typeface="Work Sans ExtraBold"/>
            </a:endParaRPr>
          </a:p>
        </p:txBody>
      </p:sp>
      <p:sp>
        <p:nvSpPr>
          <p:cNvPr id="275" name="Google Shape;275;p65"/>
          <p:cNvSpPr txBox="1"/>
          <p:nvPr/>
        </p:nvSpPr>
        <p:spPr>
          <a:xfrm>
            <a:off x="4767750" y="1985200"/>
            <a:ext cx="3704700" cy="1980000"/>
          </a:xfrm>
          <a:prstGeom prst="rect">
            <a:avLst/>
          </a:prstGeom>
          <a:noFill/>
          <a:ln>
            <a:noFill/>
          </a:ln>
        </p:spPr>
        <p:txBody>
          <a:bodyPr spcFirstLastPara="1" wrap="square" lIns="91425" tIns="91425" rIns="91425" bIns="91425" anchor="t" anchorCtr="0">
            <a:noAutofit/>
          </a:bodyPr>
          <a:lstStyle/>
          <a:p>
            <a:r>
              <a:rPr lang="en-ID" sz="1100" b="0" dirty="0" err="1">
                <a:solidFill>
                  <a:schemeClr val="tx1"/>
                </a:solidFill>
                <a:effectLst/>
                <a:latin typeface="Inter" panose="020B0604020202020204" charset="0"/>
                <a:ea typeface="Inter" panose="020B0604020202020204" charset="0"/>
              </a:rPr>
              <a:t>Perkembangan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sangat </a:t>
            </a:r>
            <a:r>
              <a:rPr lang="en-ID" sz="1100" b="0" dirty="0" err="1">
                <a:solidFill>
                  <a:schemeClr val="tx1"/>
                </a:solidFill>
                <a:effectLst/>
                <a:latin typeface="Inter" panose="020B0604020202020204" charset="0"/>
                <a:ea typeface="Inter" panose="020B0604020202020204" charset="0"/>
              </a:rPr>
              <a:t>penting</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untuk</a:t>
            </a:r>
            <a:r>
              <a:rPr lang="en-ID" sz="1100" b="0" dirty="0">
                <a:solidFill>
                  <a:schemeClr val="tx1"/>
                </a:solidFill>
                <a:effectLst/>
                <a:latin typeface="Inter" panose="020B0604020202020204" charset="0"/>
                <a:ea typeface="Inter" panose="020B0604020202020204" charset="0"/>
              </a:rPr>
              <a:t> para investor, </a:t>
            </a:r>
            <a:r>
              <a:rPr lang="en-ID" sz="1100" b="0" dirty="0" err="1">
                <a:solidFill>
                  <a:schemeClr val="tx1"/>
                </a:solidFill>
                <a:effectLst/>
                <a:latin typeface="Inter" panose="020B0604020202020204" charset="0"/>
                <a:ea typeface="Inter" panose="020B0604020202020204" charset="0"/>
              </a:rPr>
              <a:t>pelaku</a:t>
            </a:r>
            <a:r>
              <a:rPr lang="en-ID" sz="1100" b="0" dirty="0">
                <a:solidFill>
                  <a:schemeClr val="tx1"/>
                </a:solidFill>
                <a:effectLst/>
                <a:latin typeface="Inter" panose="020B0604020202020204" charset="0"/>
                <a:ea typeface="Inter" panose="020B0604020202020204" charset="0"/>
              </a:rPr>
              <a:t> pasar, dan </a:t>
            </a:r>
            <a:r>
              <a:rPr lang="en-ID" sz="1100" b="0" dirty="0" err="1">
                <a:solidFill>
                  <a:schemeClr val="tx1"/>
                </a:solidFill>
                <a:effectLst/>
                <a:latin typeface="Inter" panose="020B0604020202020204" charset="0"/>
                <a:ea typeface="Inter" panose="020B0604020202020204" charset="0"/>
              </a:rPr>
              <a:t>pihak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terkait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lainnya</a:t>
            </a:r>
            <a:r>
              <a:rPr lang="en-ID" sz="1100" b="0" dirty="0">
                <a:solidFill>
                  <a:schemeClr val="tx1"/>
                </a:solidFill>
                <a:effectLst/>
                <a:latin typeface="Inter" panose="020B0604020202020204" charset="0"/>
                <a:ea typeface="Inter" panose="020B0604020202020204" charset="0"/>
              </a:rPr>
              <a:t>. Oleh </a:t>
            </a:r>
            <a:r>
              <a:rPr lang="en-ID" sz="1100" b="0" dirty="0" err="1">
                <a:solidFill>
                  <a:schemeClr val="tx1"/>
                </a:solidFill>
                <a:effectLst/>
                <a:latin typeface="Inter" panose="020B0604020202020204" charset="0"/>
                <a:ea typeface="Inter" panose="020B0604020202020204" charset="0"/>
              </a:rPr>
              <a:t>karena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itu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perlu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adanya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suatu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metode</a:t>
            </a:r>
            <a:r>
              <a:rPr lang="en-ID" sz="1100" b="0" dirty="0">
                <a:solidFill>
                  <a:schemeClr val="tx1"/>
                </a:solidFill>
                <a:effectLst/>
                <a:latin typeface="Inter" panose="020B0604020202020204" charset="0"/>
                <a:ea typeface="Inter" panose="020B0604020202020204" charset="0"/>
              </a:rPr>
              <a:t> forecasting yang </a:t>
            </a:r>
            <a:r>
              <a:rPr lang="en-ID" sz="1100" b="0" dirty="0" err="1">
                <a:solidFill>
                  <a:schemeClr val="tx1"/>
                </a:solidFill>
                <a:effectLst/>
                <a:latin typeface="Inter" panose="020B0604020202020204" charset="0"/>
                <a:ea typeface="Inter" panose="020B0604020202020204" charset="0"/>
              </a:rPr>
              <a:t>dapat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membantu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dalam</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memprediksi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pergerakan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di masa </a:t>
            </a:r>
            <a:r>
              <a:rPr lang="en-ID" sz="1100" b="0" dirty="0" err="1">
                <a:solidFill>
                  <a:schemeClr val="tx1"/>
                </a:solidFill>
                <a:effectLst/>
                <a:latin typeface="Inter" panose="020B0604020202020204" charset="0"/>
                <a:ea typeface="Inter" panose="020B0604020202020204" charset="0"/>
              </a:rPr>
              <a:t>mendatang</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Pernyataan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masalah</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muncul</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adalah</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bagaimana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mengembangkan</a:t>
            </a:r>
            <a:r>
              <a:rPr lang="en-ID" sz="1100" b="0" dirty="0">
                <a:solidFill>
                  <a:schemeClr val="tx1"/>
                </a:solidFill>
                <a:effectLst/>
                <a:latin typeface="Inter" panose="020B0604020202020204" charset="0"/>
                <a:ea typeface="Inter" panose="020B0604020202020204" charset="0"/>
              </a:rPr>
              <a:t> model forecasting yang </a:t>
            </a:r>
            <a:r>
              <a:rPr lang="en-ID" sz="1100" b="0" dirty="0" err="1">
                <a:solidFill>
                  <a:schemeClr val="tx1"/>
                </a:solidFill>
                <a:effectLst/>
                <a:latin typeface="Inter" panose="020B0604020202020204" charset="0"/>
                <a:ea typeface="Inter" panose="020B0604020202020204" charset="0"/>
              </a:rPr>
              <a:t>akurat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untuk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memprediksi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dengan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mempertimbangkan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berbagai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faktor</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memengaruhi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pergerakan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tersebut</a:t>
            </a:r>
            <a:r>
              <a:rPr lang="en-ID" sz="1100" b="0" dirty="0">
                <a:solidFill>
                  <a:schemeClr val="tx1"/>
                </a:solidFill>
                <a:effectLst/>
                <a:latin typeface="Inter" panose="020B0604020202020204" charset="0"/>
                <a:ea typeface="Inter" panose="020B0604020202020204" charset="0"/>
              </a:rPr>
              <a:t>.</a:t>
            </a:r>
          </a:p>
        </p:txBody>
      </p:sp>
      <p:sp>
        <p:nvSpPr>
          <p:cNvPr id="276" name="Google Shape;276;p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3</a:t>
            </a:fld>
            <a:endParaRPr/>
          </a:p>
        </p:txBody>
      </p:sp>
      <p:sp>
        <p:nvSpPr>
          <p:cNvPr id="277" name="Google Shape;277;p65"/>
          <p:cNvSpPr/>
          <p:nvPr/>
        </p:nvSpPr>
        <p:spPr>
          <a:xfrm>
            <a:off x="1135925" y="1058325"/>
            <a:ext cx="3027000" cy="3027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78" name="Google Shape;278;p65"/>
          <p:cNvPicPr preferRelativeResize="0"/>
          <p:nvPr/>
        </p:nvPicPr>
        <p:blipFill>
          <a:blip r:embed="rId3"/>
          <a:srcRect l="21867" r="21867"/>
          <a:stretch/>
        </p:blipFill>
        <p:spPr>
          <a:xfrm>
            <a:off x="1199450" y="1121852"/>
            <a:ext cx="2899800" cy="28998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6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4</a:t>
            </a:fld>
            <a:endParaRPr/>
          </a:p>
        </p:txBody>
      </p:sp>
      <p:sp>
        <p:nvSpPr>
          <p:cNvPr id="285" name="Google Shape;285;p66"/>
          <p:cNvSpPr txBox="1"/>
          <p:nvPr/>
        </p:nvSpPr>
        <p:spPr>
          <a:xfrm>
            <a:off x="4767750" y="870501"/>
            <a:ext cx="3378900" cy="4209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dirty="0">
                <a:solidFill>
                  <a:srgbClr val="1D3D70"/>
                </a:solidFill>
                <a:latin typeface="Work Sans ExtraBold"/>
                <a:ea typeface="Work Sans ExtraBold"/>
                <a:cs typeface="Work Sans ExtraBold"/>
                <a:sym typeface="Work Sans ExtraBold"/>
              </a:rPr>
              <a:t>Tujuan</a:t>
            </a:r>
            <a:endParaRPr sz="2300" b="0" i="0" u="none" strike="noStrike" cap="none" dirty="0">
              <a:solidFill>
                <a:srgbClr val="1D3D70"/>
              </a:solidFill>
              <a:latin typeface="Work Sans ExtraBold"/>
              <a:ea typeface="Work Sans ExtraBold"/>
              <a:cs typeface="Work Sans ExtraBold"/>
              <a:sym typeface="Work Sans ExtraBold"/>
            </a:endParaRPr>
          </a:p>
        </p:txBody>
      </p:sp>
      <p:sp>
        <p:nvSpPr>
          <p:cNvPr id="286" name="Google Shape;286;p66"/>
          <p:cNvSpPr txBox="1"/>
          <p:nvPr/>
        </p:nvSpPr>
        <p:spPr>
          <a:xfrm>
            <a:off x="4767750" y="1291464"/>
            <a:ext cx="3704700" cy="981024"/>
          </a:xfrm>
          <a:prstGeom prst="rect">
            <a:avLst/>
          </a:prstGeom>
          <a:noFill/>
          <a:ln>
            <a:noFill/>
          </a:ln>
        </p:spPr>
        <p:txBody>
          <a:bodyPr spcFirstLastPara="1" wrap="square" lIns="91425" tIns="91425" rIns="91425" bIns="91425" anchor="t" anchorCtr="0">
            <a:noAutofit/>
          </a:bodyPr>
          <a:lstStyle/>
          <a:p>
            <a:r>
              <a:rPr lang="en-ID" sz="1100" b="0" dirty="0" err="1">
                <a:solidFill>
                  <a:schemeClr val="tx1"/>
                </a:solidFill>
                <a:effectLst/>
                <a:latin typeface="Inter" panose="020B0604020202020204" charset="0"/>
                <a:ea typeface="Inter" panose="020B0604020202020204" charset="0"/>
              </a:rPr>
              <a:t>Tujuan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proyek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ini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adalah</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menghasilkan</a:t>
            </a:r>
            <a:r>
              <a:rPr lang="en-ID" sz="1100" b="0" dirty="0">
                <a:solidFill>
                  <a:schemeClr val="tx1"/>
                </a:solidFill>
                <a:effectLst/>
                <a:latin typeface="Inter" panose="020B0604020202020204" charset="0"/>
                <a:ea typeface="Inter" panose="020B0604020202020204" charset="0"/>
              </a:rPr>
              <a:t> model forecasting yang </a:t>
            </a:r>
            <a:r>
              <a:rPr lang="en-ID" sz="1100" b="0" dirty="0" err="1">
                <a:solidFill>
                  <a:schemeClr val="tx1"/>
                </a:solidFill>
                <a:effectLst/>
                <a:latin typeface="Inter" panose="020B0604020202020204" charset="0"/>
                <a:ea typeface="Inter" panose="020B0604020202020204" charset="0"/>
              </a:rPr>
              <a:t>handal</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untuk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memprediksi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pergerakan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memberikan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dasar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informasi</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kuat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bagi</a:t>
            </a:r>
            <a:r>
              <a:rPr lang="en-ID" sz="1100" b="0" dirty="0">
                <a:solidFill>
                  <a:schemeClr val="tx1"/>
                </a:solidFill>
                <a:effectLst/>
                <a:latin typeface="Inter" panose="020B0604020202020204" charset="0"/>
                <a:ea typeface="Inter" panose="020B0604020202020204" charset="0"/>
              </a:rPr>
              <a:t> para </a:t>
            </a:r>
            <a:r>
              <a:rPr lang="en-ID" sz="1100" b="0" dirty="0" err="1">
                <a:solidFill>
                  <a:schemeClr val="tx1"/>
                </a:solidFill>
                <a:effectLst/>
                <a:latin typeface="Inter" panose="020B0604020202020204" charset="0"/>
                <a:ea typeface="Inter" panose="020B0604020202020204" charset="0"/>
              </a:rPr>
              <a:t>pemangku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kepentingan</a:t>
            </a:r>
            <a:r>
              <a:rPr lang="en-ID" sz="1100" b="0" dirty="0">
                <a:solidFill>
                  <a:schemeClr val="tx1"/>
                </a:solidFill>
                <a:effectLst/>
                <a:latin typeface="Inter" panose="020B0604020202020204" charset="0"/>
                <a:ea typeface="Inter" panose="020B0604020202020204" charset="0"/>
              </a:rPr>
              <a:t>.</a:t>
            </a:r>
          </a:p>
        </p:txBody>
      </p:sp>
      <p:pic>
        <p:nvPicPr>
          <p:cNvPr id="287" name="Google Shape;287;p66"/>
          <p:cNvPicPr preferRelativeResize="0"/>
          <p:nvPr/>
        </p:nvPicPr>
        <p:blipFill>
          <a:blip r:embed="rId3"/>
          <a:srcRect/>
          <a:stretch/>
        </p:blipFill>
        <p:spPr>
          <a:xfrm>
            <a:off x="615550" y="1520425"/>
            <a:ext cx="3632526" cy="2045111"/>
          </a:xfrm>
          <a:prstGeom prst="rect">
            <a:avLst/>
          </a:prstGeom>
          <a:noFill/>
          <a:ln>
            <a:noFill/>
          </a:ln>
        </p:spPr>
      </p:pic>
      <p:sp>
        <p:nvSpPr>
          <p:cNvPr id="2" name="Google Shape;285;p66">
            <a:extLst>
              <a:ext uri="{FF2B5EF4-FFF2-40B4-BE49-F238E27FC236}">
                <a16:creationId xmlns:a16="http://schemas.microsoft.com/office/drawing/2014/main" id="{AB6A550B-3A69-39AB-1182-3C13FE533C7A}"/>
              </a:ext>
            </a:extLst>
          </p:cNvPr>
          <p:cNvSpPr txBox="1"/>
          <p:nvPr/>
        </p:nvSpPr>
        <p:spPr>
          <a:xfrm>
            <a:off x="4767750" y="2280206"/>
            <a:ext cx="3378900" cy="4209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dirty="0">
                <a:solidFill>
                  <a:srgbClr val="1D3D70"/>
                </a:solidFill>
                <a:latin typeface="Work Sans ExtraBold"/>
                <a:ea typeface="Work Sans ExtraBold"/>
                <a:cs typeface="Work Sans ExtraBold"/>
                <a:sym typeface="Work Sans ExtraBold"/>
              </a:rPr>
              <a:t>Solusi</a:t>
            </a:r>
            <a:endParaRPr sz="2300" b="0" i="0" u="none" strike="noStrike" cap="none" dirty="0">
              <a:solidFill>
                <a:srgbClr val="1D3D70"/>
              </a:solidFill>
              <a:latin typeface="Work Sans ExtraBold"/>
              <a:ea typeface="Work Sans ExtraBold"/>
              <a:cs typeface="Work Sans ExtraBold"/>
              <a:sym typeface="Work Sans ExtraBold"/>
            </a:endParaRPr>
          </a:p>
        </p:txBody>
      </p:sp>
      <p:sp>
        <p:nvSpPr>
          <p:cNvPr id="3" name="Google Shape;286;p66">
            <a:extLst>
              <a:ext uri="{FF2B5EF4-FFF2-40B4-BE49-F238E27FC236}">
                <a16:creationId xmlns:a16="http://schemas.microsoft.com/office/drawing/2014/main" id="{FE53EF4F-35E8-E2BD-C2D1-A33A05678153}"/>
              </a:ext>
            </a:extLst>
          </p:cNvPr>
          <p:cNvSpPr txBox="1"/>
          <p:nvPr/>
        </p:nvSpPr>
        <p:spPr>
          <a:xfrm>
            <a:off x="4767750" y="2701169"/>
            <a:ext cx="3704700" cy="981024"/>
          </a:xfrm>
          <a:prstGeom prst="rect">
            <a:avLst/>
          </a:prstGeom>
          <a:noFill/>
          <a:ln>
            <a:noFill/>
          </a:ln>
        </p:spPr>
        <p:txBody>
          <a:bodyPr spcFirstLastPara="1" wrap="square" lIns="91425" tIns="91425" rIns="91425" bIns="91425" anchor="t" anchorCtr="0">
            <a:noAutofit/>
          </a:bodyPr>
          <a:lstStyle/>
          <a:p>
            <a:r>
              <a:rPr lang="en-ID" sz="1100" b="0" dirty="0" err="1">
                <a:solidFill>
                  <a:schemeClr val="tx1"/>
                </a:solidFill>
                <a:effectLst/>
                <a:latin typeface="Inter" panose="020B0604020202020204" charset="0"/>
                <a:ea typeface="Inter" panose="020B0604020202020204" charset="0"/>
              </a:rPr>
              <a:t>Tujuan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proyek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ini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adalah</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menghasilkan</a:t>
            </a:r>
            <a:r>
              <a:rPr lang="en-ID" sz="1100" b="0" dirty="0">
                <a:solidFill>
                  <a:schemeClr val="tx1"/>
                </a:solidFill>
                <a:effectLst/>
                <a:latin typeface="Inter" panose="020B0604020202020204" charset="0"/>
                <a:ea typeface="Inter" panose="020B0604020202020204" charset="0"/>
              </a:rPr>
              <a:t> model forecasting yang </a:t>
            </a:r>
            <a:r>
              <a:rPr lang="en-ID" sz="1100" b="0" dirty="0" err="1">
                <a:solidFill>
                  <a:schemeClr val="tx1"/>
                </a:solidFill>
                <a:effectLst/>
                <a:latin typeface="Inter" panose="020B0604020202020204" charset="0"/>
                <a:ea typeface="Inter" panose="020B0604020202020204" charset="0"/>
              </a:rPr>
              <a:t>handal</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untuk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memprediksi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pergerakan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memberikan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dasar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informasi</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kuat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bagi</a:t>
            </a:r>
            <a:r>
              <a:rPr lang="en-ID" sz="1100" b="0" dirty="0">
                <a:solidFill>
                  <a:schemeClr val="tx1"/>
                </a:solidFill>
                <a:effectLst/>
                <a:latin typeface="Inter" panose="020B0604020202020204" charset="0"/>
                <a:ea typeface="Inter" panose="020B0604020202020204" charset="0"/>
              </a:rPr>
              <a:t> para </a:t>
            </a:r>
            <a:r>
              <a:rPr lang="en-ID" sz="1100" b="0" dirty="0" err="1">
                <a:solidFill>
                  <a:schemeClr val="tx1"/>
                </a:solidFill>
                <a:effectLst/>
                <a:latin typeface="Inter" panose="020B0604020202020204" charset="0"/>
                <a:ea typeface="Inter" panose="020B0604020202020204" charset="0"/>
              </a:rPr>
              <a:t>pemangku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kepentingan</a:t>
            </a:r>
            <a:r>
              <a:rPr lang="en-ID" sz="1100" b="0" dirty="0">
                <a:solidFill>
                  <a:schemeClr val="tx1"/>
                </a:solidFill>
                <a:effectLst/>
                <a:latin typeface="Inter" panose="020B0604020202020204" charset="0"/>
                <a:ea typeface="Inter" panose="020B0604020202020204" charset="0"/>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6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5</a:t>
            </a:fld>
            <a:endParaRPr/>
          </a:p>
        </p:txBody>
      </p:sp>
      <p:sp>
        <p:nvSpPr>
          <p:cNvPr id="293" name="Google Shape;293;p67"/>
          <p:cNvSpPr txBox="1"/>
          <p:nvPr/>
        </p:nvSpPr>
        <p:spPr>
          <a:xfrm>
            <a:off x="6135632" y="531044"/>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1" i="0" u="none" strike="noStrike" cap="none" dirty="0">
                <a:solidFill>
                  <a:srgbClr val="F06634"/>
                </a:solidFill>
                <a:latin typeface="Inter"/>
                <a:ea typeface="Inter"/>
                <a:cs typeface="Inter"/>
                <a:sym typeface="Inter"/>
              </a:rPr>
              <a:t>Exploratory Data Analysis</a:t>
            </a:r>
            <a:endParaRPr sz="1500" b="1" i="0" u="none" strike="noStrike" cap="none" dirty="0">
              <a:solidFill>
                <a:srgbClr val="F06634"/>
              </a:solidFill>
              <a:latin typeface="Inter"/>
              <a:ea typeface="Inter"/>
              <a:cs typeface="Inter"/>
              <a:sym typeface="Inter"/>
            </a:endParaRPr>
          </a:p>
        </p:txBody>
      </p:sp>
      <p:sp>
        <p:nvSpPr>
          <p:cNvPr id="294" name="Google Shape;294;p67"/>
          <p:cNvSpPr txBox="1"/>
          <p:nvPr/>
        </p:nvSpPr>
        <p:spPr>
          <a:xfrm>
            <a:off x="3738201" y="859985"/>
            <a:ext cx="6043960" cy="484200"/>
          </a:xfrm>
          <a:prstGeom prst="rect">
            <a:avLst/>
          </a:prstGeom>
          <a:noFill/>
          <a:ln>
            <a:noFill/>
          </a:ln>
        </p:spPr>
        <p:txBody>
          <a:bodyPr spcFirstLastPara="1" wrap="square" lIns="91425" tIns="91425" rIns="91425" bIns="91425" anchor="t" anchorCtr="0">
            <a:noAutofit/>
          </a:bodyPr>
          <a:lstStyle/>
          <a:p>
            <a:r>
              <a:rPr lang="en-US" sz="2000" b="1" dirty="0">
                <a:solidFill>
                  <a:schemeClr val="tx1"/>
                </a:solidFill>
                <a:effectLst/>
                <a:latin typeface="Inter" panose="020B0604020202020204" charset="0"/>
                <a:ea typeface="Inter" panose="020B0604020202020204" charset="0"/>
              </a:rPr>
              <a:t>Time Series Plot for </a:t>
            </a:r>
            <a:r>
              <a:rPr lang="en-US" sz="2000" b="1" dirty="0" err="1">
                <a:solidFill>
                  <a:schemeClr val="tx1"/>
                </a:solidFill>
                <a:effectLst/>
                <a:latin typeface="Inter" panose="020B0604020202020204" charset="0"/>
                <a:ea typeface="Inter" panose="020B0604020202020204" charset="0"/>
              </a:rPr>
              <a:t>gold_hitorical</a:t>
            </a:r>
            <a:r>
              <a:rPr lang="en-US" sz="2000" b="1" dirty="0">
                <a:solidFill>
                  <a:schemeClr val="tx1"/>
                </a:solidFill>
                <a:effectLst/>
                <a:latin typeface="Inter" panose="020B0604020202020204" charset="0"/>
                <a:ea typeface="Inter" panose="020B0604020202020204" charset="0"/>
              </a:rPr>
              <a:t> Prices</a:t>
            </a:r>
          </a:p>
        </p:txBody>
      </p:sp>
      <p:sp>
        <p:nvSpPr>
          <p:cNvPr id="295" name="Google Shape;295;p67"/>
          <p:cNvSpPr txBox="1"/>
          <p:nvPr/>
        </p:nvSpPr>
        <p:spPr>
          <a:xfrm>
            <a:off x="5050248" y="1673126"/>
            <a:ext cx="3704700" cy="2086784"/>
          </a:xfrm>
          <a:prstGeom prst="rect">
            <a:avLst/>
          </a:prstGeom>
          <a:noFill/>
          <a:ln>
            <a:noFill/>
          </a:ln>
        </p:spPr>
        <p:txBody>
          <a:bodyPr spcFirstLastPara="1" wrap="square" lIns="91425" tIns="91425" rIns="91425" bIns="91425" anchor="t" anchorCtr="0">
            <a:noAutofit/>
          </a:bodyPr>
          <a:lstStyle/>
          <a:p>
            <a:r>
              <a:rPr lang="en-ID" sz="1100" b="0" dirty="0">
                <a:solidFill>
                  <a:schemeClr val="tx1"/>
                </a:solidFill>
                <a:effectLst/>
                <a:latin typeface="Inter" panose="020B0604020202020204" charset="0"/>
                <a:ea typeface="Inter" panose="020B0604020202020204" charset="0"/>
              </a:rPr>
              <a:t>Data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kita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miliki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yaitu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dari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tahun</a:t>
            </a:r>
            <a:r>
              <a:rPr lang="en-ID" sz="1100" b="0" dirty="0">
                <a:solidFill>
                  <a:schemeClr val="tx1"/>
                </a:solidFill>
                <a:effectLst/>
                <a:latin typeface="Inter" panose="020B0604020202020204" charset="0"/>
                <a:ea typeface="Inter" panose="020B0604020202020204" charset="0"/>
              </a:rPr>
              <a:t> 2013 </a:t>
            </a:r>
            <a:r>
              <a:rPr lang="en-ID" sz="1100" b="0" dirty="0" err="1">
                <a:solidFill>
                  <a:schemeClr val="tx1"/>
                </a:solidFill>
                <a:effectLst/>
                <a:latin typeface="Inter" panose="020B0604020202020204" charset="0"/>
                <a:ea typeface="Inter" panose="020B0604020202020204" charset="0"/>
              </a:rPr>
              <a:t>samapi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dengan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tahun</a:t>
            </a:r>
            <a:r>
              <a:rPr lang="en-ID" sz="1100" b="0" dirty="0">
                <a:solidFill>
                  <a:schemeClr val="tx1"/>
                </a:solidFill>
                <a:effectLst/>
                <a:latin typeface="Inter" panose="020B0604020202020204" charset="0"/>
                <a:ea typeface="Inter" panose="020B0604020202020204" charset="0"/>
              </a:rPr>
              <a:t> 2023 </a:t>
            </a:r>
            <a:r>
              <a:rPr lang="en-ID" sz="1100" b="0" dirty="0" err="1">
                <a:solidFill>
                  <a:schemeClr val="tx1"/>
                </a:solidFill>
                <a:effectLst/>
                <a:latin typeface="Inter" panose="020B0604020202020204" charset="0"/>
                <a:ea typeface="Inter" panose="020B0604020202020204" charset="0"/>
              </a:rPr>
              <a:t>terdapat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kenaikan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namun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tidak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terlihat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memiliki</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tren</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tetap</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karena</a:t>
            </a:r>
            <a:r>
              <a:rPr lang="en-ID" sz="1100" b="0" dirty="0">
                <a:solidFill>
                  <a:schemeClr val="tx1"/>
                </a:solidFill>
                <a:effectLst/>
                <a:latin typeface="Inter" panose="020B0604020202020204" charset="0"/>
                <a:ea typeface="Inter" panose="020B0604020202020204" charset="0"/>
              </a:rPr>
              <a:t> di </a:t>
            </a:r>
            <a:r>
              <a:rPr lang="en-ID" sz="1100" b="0" dirty="0" err="1">
                <a:solidFill>
                  <a:schemeClr val="tx1"/>
                </a:solidFill>
                <a:effectLst/>
                <a:latin typeface="Inter" panose="020B0604020202020204" charset="0"/>
                <a:ea typeface="Inter" panose="020B0604020202020204" charset="0"/>
              </a:rPr>
              <a:t>dalamnya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terdapat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penurunan</a:t>
            </a:r>
            <a:r>
              <a:rPr lang="en-ID" sz="1100" b="0" dirty="0">
                <a:solidFill>
                  <a:schemeClr val="tx1"/>
                </a:solidFill>
                <a:effectLst/>
                <a:latin typeface="Inter" panose="020B0604020202020204" charset="0"/>
                <a:ea typeface="Inter" panose="020B0604020202020204" charset="0"/>
              </a:rPr>
              <a:t> dan </a:t>
            </a:r>
            <a:r>
              <a:rPr lang="en-ID" sz="1100" b="0" dirty="0" err="1">
                <a:solidFill>
                  <a:schemeClr val="tx1"/>
                </a:solidFill>
                <a:effectLst/>
                <a:latin typeface="Inter" panose="020B0604020202020204" charset="0"/>
                <a:ea typeface="Inter" panose="020B0604020202020204" charset="0"/>
              </a:rPr>
              <a:t>kenaikan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tidak</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teratur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karena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kemungkinan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besar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terdapat</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faktor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faktor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eksternal</a:t>
            </a:r>
            <a:r>
              <a:rPr lang="en-ID" sz="1100" b="0" dirty="0">
                <a:solidFill>
                  <a:schemeClr val="tx1"/>
                </a:solidFill>
                <a:effectLst/>
                <a:latin typeface="Inter" panose="020B0604020202020204" charset="0"/>
                <a:ea typeface="Inter" panose="020B0604020202020204" charset="0"/>
              </a:rPr>
              <a:t> yang </a:t>
            </a:r>
            <a:r>
              <a:rPr lang="en-ID" sz="1100" b="0" dirty="0" err="1">
                <a:solidFill>
                  <a:schemeClr val="tx1"/>
                </a:solidFill>
                <a:effectLst/>
                <a:latin typeface="Inter" panose="020B0604020202020204" charset="0"/>
                <a:ea typeface="Inter" panose="020B0604020202020204" charset="0"/>
              </a:rPr>
              <a:t>mengakibatkan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itu</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terjadi</a:t>
            </a:r>
            <a:r>
              <a:rPr lang="en-ID" sz="1100" b="0" dirty="0">
                <a:solidFill>
                  <a:schemeClr val="tx1"/>
                </a:solidFill>
                <a:effectLst/>
                <a:latin typeface="Inter" panose="020B0604020202020204" charset="0"/>
                <a:ea typeface="Inter" panose="020B0604020202020204" charset="0"/>
              </a:rPr>
              <a:t>. di </a:t>
            </a:r>
            <a:r>
              <a:rPr lang="en-ID" sz="1100" b="0" dirty="0" err="1">
                <a:solidFill>
                  <a:schemeClr val="tx1"/>
                </a:solidFill>
                <a:effectLst/>
                <a:latin typeface="Inter" panose="020B0604020202020204" charset="0"/>
                <a:ea typeface="Inter" panose="020B0604020202020204" charset="0"/>
              </a:rPr>
              <a:t>tahun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terakhir</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menunjukan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perbedaan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yang sangat </a:t>
            </a:r>
            <a:r>
              <a:rPr lang="en-ID" sz="1100" b="0" dirty="0" err="1">
                <a:solidFill>
                  <a:schemeClr val="tx1"/>
                </a:solidFill>
                <a:effectLst/>
                <a:latin typeface="Inter" panose="020B0604020202020204" charset="0"/>
                <a:ea typeface="Inter" panose="020B0604020202020204" charset="0"/>
              </a:rPr>
              <a:t>signifikan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perbandingan</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antara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tahun</a:t>
            </a:r>
            <a:r>
              <a:rPr lang="en-ID" sz="1100" b="0" dirty="0">
                <a:solidFill>
                  <a:schemeClr val="tx1"/>
                </a:solidFill>
                <a:effectLst/>
                <a:latin typeface="Inter" panose="020B0604020202020204" charset="0"/>
                <a:ea typeface="Inter" panose="020B0604020202020204" charset="0"/>
              </a:rPr>
              <a:t> 2013 dan </a:t>
            </a:r>
            <a:r>
              <a:rPr lang="en-ID" sz="1100" b="0" dirty="0" err="1">
                <a:solidFill>
                  <a:schemeClr val="tx1"/>
                </a:solidFill>
                <a:effectLst/>
                <a:latin typeface="Inter" panose="020B0604020202020204" charset="0"/>
                <a:ea typeface="Inter" panose="020B0604020202020204" charset="0"/>
              </a:rPr>
              <a:t>harga</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emas</a:t>
            </a:r>
            <a:r>
              <a:rPr lang="en-ID" sz="1100" b="0" dirty="0">
                <a:solidFill>
                  <a:schemeClr val="tx1"/>
                </a:solidFill>
                <a:effectLst/>
                <a:latin typeface="Inter" panose="020B0604020202020204" charset="0"/>
                <a:ea typeface="Inter" panose="020B0604020202020204" charset="0"/>
              </a:rPr>
              <a:t> </a:t>
            </a:r>
            <a:r>
              <a:rPr lang="en-ID" sz="1100" b="0" dirty="0" err="1">
                <a:solidFill>
                  <a:schemeClr val="tx1"/>
                </a:solidFill>
                <a:effectLst/>
                <a:latin typeface="Inter" panose="020B0604020202020204" charset="0"/>
                <a:ea typeface="Inter" panose="020B0604020202020204" charset="0"/>
              </a:rPr>
              <a:t>tahun</a:t>
            </a:r>
            <a:r>
              <a:rPr lang="en-ID" sz="1100" b="0" dirty="0">
                <a:solidFill>
                  <a:schemeClr val="tx1"/>
                </a:solidFill>
                <a:effectLst/>
                <a:latin typeface="Inter" panose="020B0604020202020204" charset="0"/>
                <a:ea typeface="Inter" panose="020B0604020202020204" charset="0"/>
              </a:rPr>
              <a:t> 2023.</a:t>
            </a:r>
          </a:p>
        </p:txBody>
      </p:sp>
      <p:pic>
        <p:nvPicPr>
          <p:cNvPr id="296" name="Google Shape;296;p67"/>
          <p:cNvPicPr preferRelativeResize="0"/>
          <p:nvPr/>
        </p:nvPicPr>
        <p:blipFill>
          <a:blip r:embed="rId3"/>
          <a:srcRect/>
          <a:stretch/>
        </p:blipFill>
        <p:spPr>
          <a:xfrm>
            <a:off x="104078" y="1553738"/>
            <a:ext cx="4604199" cy="228831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6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6</a:t>
            </a:fld>
            <a:endParaRPr/>
          </a:p>
        </p:txBody>
      </p:sp>
      <p:pic>
        <p:nvPicPr>
          <p:cNvPr id="302" name="Google Shape;302;p68" title="Points scored"/>
          <p:cNvPicPr preferRelativeResize="0"/>
          <p:nvPr/>
        </p:nvPicPr>
        <p:blipFill rotWithShape="1">
          <a:blip r:embed="rId3">
            <a:alphaModFix/>
          </a:blip>
          <a:srcRect/>
          <a:stretch/>
        </p:blipFill>
        <p:spPr>
          <a:xfrm>
            <a:off x="3670950" y="1014562"/>
            <a:ext cx="5182524" cy="3204525"/>
          </a:xfrm>
          <a:prstGeom prst="rect">
            <a:avLst/>
          </a:prstGeom>
          <a:noFill/>
          <a:ln>
            <a:noFill/>
          </a:ln>
        </p:spPr>
      </p:pic>
      <p:grpSp>
        <p:nvGrpSpPr>
          <p:cNvPr id="303" name="Google Shape;303;p68"/>
          <p:cNvGrpSpPr/>
          <p:nvPr/>
        </p:nvGrpSpPr>
        <p:grpSpPr>
          <a:xfrm>
            <a:off x="551484" y="2017875"/>
            <a:ext cx="2926803" cy="764850"/>
            <a:chOff x="551500" y="2017875"/>
            <a:chExt cx="3378900" cy="764850"/>
          </a:xfrm>
        </p:grpSpPr>
        <p:sp>
          <p:nvSpPr>
            <p:cNvPr id="304" name="Google Shape;304;p68"/>
            <p:cNvSpPr txBox="1"/>
            <p:nvPr/>
          </p:nvSpPr>
          <p:spPr>
            <a:xfrm>
              <a:off x="551500" y="201787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1" u="none" strike="noStrike" cap="none">
                  <a:solidFill>
                    <a:srgbClr val="E0764F"/>
                  </a:solidFill>
                  <a:latin typeface="Inter"/>
                  <a:ea typeface="Inter"/>
                  <a:cs typeface="Inter"/>
                  <a:sym typeface="Inter"/>
                </a:rPr>
                <a:t>Pre-title of Chapter</a:t>
              </a:r>
              <a:endParaRPr sz="1200" b="0" i="1" u="none" strike="noStrike" cap="none">
                <a:solidFill>
                  <a:srgbClr val="E0764F"/>
                </a:solidFill>
                <a:latin typeface="Inter"/>
                <a:ea typeface="Inter"/>
                <a:cs typeface="Inter"/>
                <a:sym typeface="Inter"/>
              </a:endParaRPr>
            </a:p>
          </p:txBody>
        </p:sp>
        <p:sp>
          <p:nvSpPr>
            <p:cNvPr id="305" name="Google Shape;305;p68"/>
            <p:cNvSpPr txBox="1"/>
            <p:nvPr/>
          </p:nvSpPr>
          <p:spPr>
            <a:xfrm>
              <a:off x="551500" y="2298525"/>
              <a:ext cx="27363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1C4587"/>
                  </a:solidFill>
                  <a:latin typeface="Work Sans ExtraBold"/>
                  <a:ea typeface="Work Sans ExtraBold"/>
                  <a:cs typeface="Work Sans ExtraBold"/>
                  <a:sym typeface="Work Sans ExtraBold"/>
                </a:rPr>
                <a:t>Title (Heading 2)</a:t>
              </a:r>
              <a:endParaRPr sz="2000" b="0" i="0" u="none" strike="noStrike" cap="none">
                <a:solidFill>
                  <a:srgbClr val="1C4587"/>
                </a:solidFill>
                <a:latin typeface="Work Sans ExtraBold"/>
                <a:ea typeface="Work Sans ExtraBold"/>
                <a:cs typeface="Work Sans ExtraBold"/>
                <a:sym typeface="Work Sans ExtraBold"/>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grpSp>
        <p:nvGrpSpPr>
          <p:cNvPr id="310" name="Google Shape;310;p69"/>
          <p:cNvGrpSpPr/>
          <p:nvPr/>
        </p:nvGrpSpPr>
        <p:grpSpPr>
          <a:xfrm>
            <a:off x="551484" y="2017875"/>
            <a:ext cx="2926803" cy="764850"/>
            <a:chOff x="551500" y="2017875"/>
            <a:chExt cx="3378900" cy="764850"/>
          </a:xfrm>
        </p:grpSpPr>
        <p:sp>
          <p:nvSpPr>
            <p:cNvPr id="311" name="Google Shape;311;p69"/>
            <p:cNvSpPr txBox="1"/>
            <p:nvPr/>
          </p:nvSpPr>
          <p:spPr>
            <a:xfrm>
              <a:off x="551500" y="201787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1" u="none" strike="noStrike" cap="none">
                  <a:solidFill>
                    <a:srgbClr val="E0764F"/>
                  </a:solidFill>
                  <a:latin typeface="Inter"/>
                  <a:ea typeface="Inter"/>
                  <a:cs typeface="Inter"/>
                  <a:sym typeface="Inter"/>
                </a:rPr>
                <a:t>Pre-title of Chapter</a:t>
              </a:r>
              <a:endParaRPr sz="1200" b="0" i="1" u="none" strike="noStrike" cap="none">
                <a:solidFill>
                  <a:srgbClr val="E0764F"/>
                </a:solidFill>
                <a:latin typeface="Inter"/>
                <a:ea typeface="Inter"/>
                <a:cs typeface="Inter"/>
                <a:sym typeface="Inter"/>
              </a:endParaRPr>
            </a:p>
          </p:txBody>
        </p:sp>
        <p:sp>
          <p:nvSpPr>
            <p:cNvPr id="312" name="Google Shape;312;p69"/>
            <p:cNvSpPr txBox="1"/>
            <p:nvPr/>
          </p:nvSpPr>
          <p:spPr>
            <a:xfrm>
              <a:off x="551500" y="2298525"/>
              <a:ext cx="27363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1C4587"/>
                  </a:solidFill>
                  <a:latin typeface="Work Sans ExtraBold"/>
                  <a:ea typeface="Work Sans ExtraBold"/>
                  <a:cs typeface="Work Sans ExtraBold"/>
                  <a:sym typeface="Work Sans ExtraBold"/>
                </a:rPr>
                <a:t>Title (Heading 2)</a:t>
              </a:r>
              <a:endParaRPr sz="2000" b="0" i="0" u="none" strike="noStrike" cap="none">
                <a:solidFill>
                  <a:srgbClr val="1C4587"/>
                </a:solidFill>
                <a:latin typeface="Work Sans ExtraBold"/>
                <a:ea typeface="Work Sans ExtraBold"/>
                <a:cs typeface="Work Sans ExtraBold"/>
                <a:sym typeface="Work Sans ExtraBold"/>
              </a:endParaRPr>
            </a:p>
          </p:txBody>
        </p:sp>
      </p:grpSp>
      <p:pic>
        <p:nvPicPr>
          <p:cNvPr id="313" name="Google Shape;313;p69" title="Chart"/>
          <p:cNvPicPr preferRelativeResize="0"/>
          <p:nvPr/>
        </p:nvPicPr>
        <p:blipFill rotWithShape="1">
          <a:blip r:embed="rId3">
            <a:alphaModFix/>
          </a:blip>
          <a:srcRect/>
          <a:stretch/>
        </p:blipFill>
        <p:spPr>
          <a:xfrm>
            <a:off x="3392475" y="928450"/>
            <a:ext cx="5460999" cy="3376749"/>
          </a:xfrm>
          <a:prstGeom prst="rect">
            <a:avLst/>
          </a:prstGeom>
          <a:noFill/>
          <a:ln>
            <a:noFill/>
          </a:ln>
        </p:spPr>
      </p:pic>
      <p:sp>
        <p:nvSpPr>
          <p:cNvPr id="314" name="Google Shape;314;p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70"/>
          <p:cNvSpPr txBox="1"/>
          <p:nvPr/>
        </p:nvSpPr>
        <p:spPr>
          <a:xfrm>
            <a:off x="640450" y="1322175"/>
            <a:ext cx="18234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a:solidFill>
                  <a:srgbClr val="1C4587"/>
                </a:solidFill>
                <a:latin typeface="Work Sans ExtraBold"/>
                <a:ea typeface="Work Sans ExtraBold"/>
                <a:cs typeface="Work Sans ExtraBold"/>
                <a:sym typeface="Work Sans ExtraBold"/>
              </a:rPr>
              <a:t>Title Here</a:t>
            </a:r>
            <a:endParaRPr sz="2300" b="0" i="0" u="none" strike="noStrike" cap="none">
              <a:solidFill>
                <a:srgbClr val="1C4587"/>
              </a:solidFill>
              <a:latin typeface="Work Sans ExtraBold"/>
              <a:ea typeface="Work Sans ExtraBold"/>
              <a:cs typeface="Work Sans ExtraBold"/>
              <a:sym typeface="Work Sans ExtraBold"/>
            </a:endParaRPr>
          </a:p>
        </p:txBody>
      </p:sp>
      <p:graphicFrame>
        <p:nvGraphicFramePr>
          <p:cNvPr id="320" name="Google Shape;320;p70"/>
          <p:cNvGraphicFramePr/>
          <p:nvPr/>
        </p:nvGraphicFramePr>
        <p:xfrm>
          <a:off x="3195363" y="872625"/>
          <a:ext cx="5421700" cy="3443970"/>
        </p:xfrm>
        <a:graphic>
          <a:graphicData uri="http://schemas.openxmlformats.org/drawingml/2006/table">
            <a:tbl>
              <a:tblPr>
                <a:noFill/>
                <a:tableStyleId>{BDD4728C-CFAA-4A93-94CD-5DD38017E4F8}</a:tableStyleId>
              </a:tblPr>
              <a:tblGrid>
                <a:gridCol w="1084350">
                  <a:extLst>
                    <a:ext uri="{9D8B030D-6E8A-4147-A177-3AD203B41FA5}">
                      <a16:colId xmlns:a16="http://schemas.microsoft.com/office/drawing/2014/main" val="20000"/>
                    </a:ext>
                  </a:extLst>
                </a:gridCol>
                <a:gridCol w="1051200">
                  <a:extLst>
                    <a:ext uri="{9D8B030D-6E8A-4147-A177-3AD203B41FA5}">
                      <a16:colId xmlns:a16="http://schemas.microsoft.com/office/drawing/2014/main" val="20001"/>
                    </a:ext>
                  </a:extLst>
                </a:gridCol>
                <a:gridCol w="1117450">
                  <a:extLst>
                    <a:ext uri="{9D8B030D-6E8A-4147-A177-3AD203B41FA5}">
                      <a16:colId xmlns:a16="http://schemas.microsoft.com/office/drawing/2014/main" val="20002"/>
                    </a:ext>
                  </a:extLst>
                </a:gridCol>
                <a:gridCol w="1084350">
                  <a:extLst>
                    <a:ext uri="{9D8B030D-6E8A-4147-A177-3AD203B41FA5}">
                      <a16:colId xmlns:a16="http://schemas.microsoft.com/office/drawing/2014/main" val="20003"/>
                    </a:ext>
                  </a:extLst>
                </a:gridCol>
                <a:gridCol w="1084350">
                  <a:extLst>
                    <a:ext uri="{9D8B030D-6E8A-4147-A177-3AD203B41FA5}">
                      <a16:colId xmlns:a16="http://schemas.microsoft.com/office/drawing/2014/main" val="20004"/>
                    </a:ext>
                  </a:extLst>
                </a:gridCol>
              </a:tblGrid>
              <a:tr h="440100">
                <a:tc>
                  <a:txBody>
                    <a:bodyPr/>
                    <a:lstStyle/>
                    <a:p>
                      <a:pPr marL="0" marR="0" lvl="0" indent="0" algn="l" rtl="0">
                        <a:lnSpc>
                          <a:spcPct val="100000"/>
                        </a:lnSpc>
                        <a:spcBef>
                          <a:spcPts val="0"/>
                        </a:spcBef>
                        <a:spcAft>
                          <a:spcPts val="0"/>
                        </a:spcAft>
                        <a:buClr>
                          <a:srgbClr val="000000"/>
                        </a:buClr>
                        <a:buSzPts val="800"/>
                        <a:buFont typeface="Arial"/>
                        <a:buNone/>
                      </a:pPr>
                      <a:endParaRPr sz="800" b="1" u="none" strike="noStrike" cap="none">
                        <a:latin typeface="Avenir"/>
                        <a:ea typeface="Avenir"/>
                        <a:cs typeface="Avenir"/>
                        <a:sym typeface="Aveni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Full-Time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Part-Time/ In-house</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tc>
                  <a:txBody>
                    <a:bodyPr/>
                    <a:lstStyle/>
                    <a:p>
                      <a:pPr marL="0" marR="0" lvl="0" indent="0" algn="ctr" rtl="0">
                        <a:lnSpc>
                          <a:spcPct val="100000"/>
                        </a:lnSpc>
                        <a:spcBef>
                          <a:spcPts val="0"/>
                        </a:spcBef>
                        <a:spcAft>
                          <a:spcPts val="0"/>
                        </a:spcAft>
                        <a:buClr>
                          <a:srgbClr val="000000"/>
                        </a:buClr>
                        <a:buSzPts val="900"/>
                        <a:buFont typeface="Arial"/>
                        <a:buNone/>
                      </a:pPr>
                      <a:r>
                        <a:rPr lang="en" sz="900" b="1" u="none" strike="noStrike" cap="none">
                          <a:solidFill>
                            <a:srgbClr val="FFFFFF"/>
                          </a:solidFill>
                          <a:latin typeface="Work Sans"/>
                          <a:ea typeface="Work Sans"/>
                          <a:cs typeface="Work Sans"/>
                          <a:sym typeface="Work Sans"/>
                        </a:rPr>
                        <a:t>KODE by HACKTIV8</a:t>
                      </a:r>
                      <a:endParaRPr sz="900" b="1" u="none" strike="noStrike" cap="none">
                        <a:solidFill>
                          <a:srgbClr val="FFFFFF"/>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C9DAF8"/>
                      </a:solidFill>
                      <a:prstDash val="solid"/>
                      <a:round/>
                      <a:headEnd type="none" w="sm" len="sm"/>
                      <a:tailEnd type="none" w="sm" len="sm"/>
                    </a:lnB>
                    <a:solidFill>
                      <a:srgbClr val="F06634"/>
                    </a:solidFill>
                  </a:tcPr>
                </a:tc>
                <a:extLst>
                  <a:ext uri="{0D108BD9-81ED-4DB2-BD59-A6C34878D82A}">
                    <a16:rowId xmlns:a16="http://schemas.microsoft.com/office/drawing/2014/main" val="10000"/>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Delivery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In-Person</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In-Person/Remote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Online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Online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4010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Time Commitment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1,000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32</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 (avg)</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1</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Hours (avg)</a:t>
                      </a:r>
                      <a:endParaRPr sz="7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Frequency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Monthly</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Varies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Flexible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rgbClr val="1D3D70"/>
                          </a:solidFill>
                          <a:latin typeface="Inter"/>
                          <a:ea typeface="Inter"/>
                          <a:cs typeface="Inter"/>
                          <a:sym typeface="Inter"/>
                        </a:rPr>
                        <a:t>Flexible</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841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Capacity</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40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students</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20-30</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students</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Flexible</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700" u="none" strike="noStrike" cap="none">
                          <a:solidFill>
                            <a:srgbClr val="1D3D70"/>
                          </a:solidFill>
                          <a:latin typeface="Inter"/>
                          <a:ea typeface="Inter"/>
                          <a:cs typeface="Inter"/>
                          <a:sym typeface="Inter"/>
                        </a:rPr>
                        <a:t>Flexible</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Quiz</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4010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Two-Way Learning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095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Career Support</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YES</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8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800" b="1" u="none" strike="noStrike" cap="none">
                          <a:solidFill>
                            <a:srgbClr val="1D3D70"/>
                          </a:solidFill>
                          <a:latin typeface="Inter"/>
                          <a:ea typeface="Inter"/>
                          <a:cs typeface="Inter"/>
                          <a:sym typeface="Inter"/>
                        </a:rPr>
                        <a:t>NO</a:t>
                      </a:r>
                      <a:endParaRPr sz="800" b="1"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384150">
                <a:tc>
                  <a:txBody>
                    <a:bodyPr/>
                    <a:lstStyle/>
                    <a:p>
                      <a:pPr marL="0" marR="0" lvl="0" indent="0" algn="ctr" rtl="0">
                        <a:lnSpc>
                          <a:spcPct val="100000"/>
                        </a:lnSpc>
                        <a:spcBef>
                          <a:spcPts val="0"/>
                        </a:spcBef>
                        <a:spcAft>
                          <a:spcPts val="0"/>
                        </a:spcAft>
                        <a:buClr>
                          <a:srgbClr val="000000"/>
                        </a:buClr>
                        <a:buSzPts val="900"/>
                        <a:buFont typeface="Arial"/>
                        <a:buNone/>
                      </a:pPr>
                      <a:r>
                        <a:rPr lang="en" sz="900" u="none" strike="noStrike" cap="none">
                          <a:solidFill>
                            <a:srgbClr val="FFFFFF"/>
                          </a:solidFill>
                          <a:latin typeface="Work Sans SemiBold"/>
                          <a:ea typeface="Work Sans SemiBold"/>
                          <a:cs typeface="Work Sans SemiBold"/>
                          <a:sym typeface="Work Sans SemiBold"/>
                        </a:rPr>
                        <a:t>Pricing</a:t>
                      </a:r>
                      <a:endParaRPr sz="900" u="none" strike="noStrike" cap="none">
                        <a:solidFill>
                          <a:srgbClr val="FFFFFF"/>
                        </a:solidFill>
                        <a:latin typeface="Work Sans SemiBold"/>
                        <a:ea typeface="Work Sans SemiBold"/>
                        <a:cs typeface="Work Sans SemiBold"/>
                        <a:sym typeface="Work Sans SemiBold"/>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D3D70"/>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40,000K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10,000K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 (avg)</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349K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Rp 349K</a:t>
                      </a:r>
                      <a:endParaRPr sz="700" u="none" strike="noStrike" cap="none">
                        <a:solidFill>
                          <a:srgbClr val="1D3D70"/>
                        </a:solidFill>
                        <a:latin typeface="Inter"/>
                        <a:ea typeface="Inter"/>
                        <a:cs typeface="Inter"/>
                        <a:sym typeface="Inter"/>
                      </a:endParaRPr>
                    </a:p>
                    <a:p>
                      <a:pPr marL="0" marR="0" lvl="0" indent="0" algn="ctr" rtl="0">
                        <a:lnSpc>
                          <a:spcPct val="100000"/>
                        </a:lnSpc>
                        <a:spcBef>
                          <a:spcPts val="0"/>
                        </a:spcBef>
                        <a:spcAft>
                          <a:spcPts val="0"/>
                        </a:spcAft>
                        <a:buClr>
                          <a:srgbClr val="000000"/>
                        </a:buClr>
                        <a:buSzPts val="700"/>
                        <a:buFont typeface="Arial"/>
                        <a:buNone/>
                      </a:pPr>
                      <a:r>
                        <a:rPr lang="en" sz="700" u="none" strike="noStrike" cap="none">
                          <a:solidFill>
                            <a:srgbClr val="1D3D70"/>
                          </a:solidFill>
                          <a:latin typeface="Inter"/>
                          <a:ea typeface="Inter"/>
                          <a:cs typeface="Inter"/>
                          <a:sym typeface="Inter"/>
                        </a:rPr>
                        <a:t>fixed</a:t>
                      </a:r>
                      <a:endParaRPr sz="700" u="none" strike="noStrike" cap="none">
                        <a:solidFill>
                          <a:srgbClr val="1D3D70"/>
                        </a:solidFill>
                        <a:latin typeface="Inter"/>
                        <a:ea typeface="Inter"/>
                        <a:cs typeface="Inter"/>
                        <a:sym typeface="Inter"/>
                      </a:endParaRPr>
                    </a:p>
                  </a:txBody>
                  <a:tcPr marL="91425" marR="91425" marT="91425" marB="91425" anchor="ctr">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bl>
          </a:graphicData>
        </a:graphic>
      </p:graphicFrame>
      <p:sp>
        <p:nvSpPr>
          <p:cNvPr id="321" name="Google Shape;321;p7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8</a:t>
            </a:fld>
            <a:endParaRPr/>
          </a:p>
        </p:txBody>
      </p:sp>
      <p:sp>
        <p:nvSpPr>
          <p:cNvPr id="322" name="Google Shape;322;p70"/>
          <p:cNvSpPr txBox="1"/>
          <p:nvPr/>
        </p:nvSpPr>
        <p:spPr>
          <a:xfrm>
            <a:off x="681300" y="1841550"/>
            <a:ext cx="1823400" cy="1605900"/>
          </a:xfrm>
          <a:prstGeom prst="rect">
            <a:avLst/>
          </a:prstGeom>
          <a:noFill/>
          <a:ln>
            <a:noFill/>
          </a:ln>
        </p:spPr>
        <p:txBody>
          <a:bodyPr spcFirstLastPara="1" wrap="square" lIns="91425" tIns="91425" rIns="91425" bIns="91425" anchor="t" anchorCtr="0">
            <a:noAutofit/>
          </a:bodyPr>
          <a:lstStyle/>
          <a:p>
            <a:pPr marL="0" marR="0" lvl="0" indent="0" algn="l" rtl="0">
              <a:lnSpc>
                <a:spcPct val="120000"/>
              </a:lnSpc>
              <a:spcBef>
                <a:spcPts val="0"/>
              </a:spcBef>
              <a:spcAft>
                <a:spcPts val="0"/>
              </a:spcAft>
              <a:buClr>
                <a:srgbClr val="000000"/>
              </a:buClr>
              <a:buSzPts val="900"/>
              <a:buFont typeface="Arial"/>
              <a:buNone/>
            </a:pPr>
            <a:r>
              <a:rPr lang="en" sz="900" b="0" i="0" u="none" strike="noStrike" cap="none">
                <a:solidFill>
                  <a:srgbClr val="434343"/>
                </a:solidFill>
                <a:latin typeface="Inter"/>
                <a:ea typeface="Inter"/>
                <a:cs typeface="Inter"/>
                <a:sym typeface="Inter"/>
              </a:rPr>
              <a:t>Lorem ipsum dolor sit amet, consectetur adipiscing elit, sed do eiusmod tempor incididunt ut labore et dolore magna aliqua. Ut enim ad minim veniam, quis nostrud exercitation ullamco laboris nisi ut aliquip ex ea commodo consequat. </a:t>
            </a:r>
            <a:endParaRPr sz="900" b="0" i="0" u="none" strike="noStrike" cap="none">
              <a:solidFill>
                <a:srgbClr val="434343"/>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71"/>
          <p:cNvSpPr/>
          <p:nvPr/>
        </p:nvSpPr>
        <p:spPr>
          <a:xfrm>
            <a:off x="6413275" y="2095400"/>
            <a:ext cx="1368900" cy="896100"/>
          </a:xfrm>
          <a:prstGeom prst="rect">
            <a:avLst/>
          </a:prstGeom>
          <a:solidFill>
            <a:srgbClr val="FCE5C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71"/>
          <p:cNvSpPr/>
          <p:nvPr/>
        </p:nvSpPr>
        <p:spPr>
          <a:xfrm>
            <a:off x="4461588" y="2857500"/>
            <a:ext cx="1368900" cy="896100"/>
          </a:xfrm>
          <a:prstGeom prst="rect">
            <a:avLst/>
          </a:prstGeom>
          <a:solidFill>
            <a:srgbClr val="FFF5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71"/>
          <p:cNvSpPr/>
          <p:nvPr/>
        </p:nvSpPr>
        <p:spPr>
          <a:xfrm>
            <a:off x="2509900" y="2095400"/>
            <a:ext cx="1368900" cy="896100"/>
          </a:xfrm>
          <a:prstGeom prst="rect">
            <a:avLst/>
          </a:prstGeom>
          <a:solidFill>
            <a:srgbClr val="F4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71"/>
          <p:cNvSpPr/>
          <p:nvPr/>
        </p:nvSpPr>
        <p:spPr>
          <a:xfrm>
            <a:off x="564450" y="2857500"/>
            <a:ext cx="1368900" cy="896100"/>
          </a:xfrm>
          <a:prstGeom prst="rect">
            <a:avLst/>
          </a:prstGeom>
          <a:solidFill>
            <a:srgbClr val="C9DA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71"/>
          <p:cNvSpPr txBox="1"/>
          <p:nvPr/>
        </p:nvSpPr>
        <p:spPr>
          <a:xfrm>
            <a:off x="6413275" y="2140725"/>
            <a:ext cx="1453800" cy="56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06634"/>
                </a:solidFill>
                <a:latin typeface="Inter"/>
                <a:ea typeface="Inter"/>
                <a:cs typeface="Inter"/>
                <a:sym typeface="Inter"/>
              </a:rPr>
              <a:t>Phase 3</a:t>
            </a:r>
            <a:endParaRPr sz="1000" b="1" i="0"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06634"/>
                </a:solidFill>
                <a:latin typeface="Inter"/>
                <a:ea typeface="Inter"/>
                <a:cs typeface="Inter"/>
                <a:sym typeface="Inter"/>
              </a:rPr>
              <a:t>4 weeks online/offline</a:t>
            </a:r>
            <a:endParaRPr sz="700" b="0" i="1"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06634"/>
                </a:solidFill>
                <a:latin typeface="Inter"/>
                <a:ea typeface="Inter"/>
                <a:cs typeface="Inter"/>
                <a:sym typeface="Inter"/>
              </a:rPr>
              <a:t>66 hours / week</a:t>
            </a:r>
            <a:endParaRPr sz="1000" b="1" i="0" u="none" strike="noStrike" cap="none">
              <a:solidFill>
                <a:srgbClr val="F06634"/>
              </a:solidFill>
              <a:latin typeface="Inter"/>
              <a:ea typeface="Inter"/>
              <a:cs typeface="Inter"/>
              <a:sym typeface="Inter"/>
            </a:endParaRPr>
          </a:p>
        </p:txBody>
      </p:sp>
      <p:sp>
        <p:nvSpPr>
          <p:cNvPr id="332" name="Google Shape;332;p71"/>
          <p:cNvSpPr txBox="1"/>
          <p:nvPr/>
        </p:nvSpPr>
        <p:spPr>
          <a:xfrm>
            <a:off x="6413275" y="3078500"/>
            <a:ext cx="2088600" cy="108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06634"/>
                </a:solidFill>
                <a:latin typeface="Inter"/>
                <a:ea typeface="Inter"/>
                <a:cs typeface="Inter"/>
                <a:sym typeface="Inter"/>
              </a:rPr>
              <a:t>Maximize Programming Skills</a:t>
            </a:r>
            <a:endParaRPr sz="800" b="1" i="0" u="none" strike="noStrike" cap="none">
              <a:solidFill>
                <a:srgbClr val="F06634"/>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chemeClr val="dk1"/>
              </a:solidFill>
              <a:latin typeface="Inter"/>
              <a:ea typeface="Inter"/>
              <a:cs typeface="Inter"/>
              <a:sym typeface="Inter"/>
            </a:endParaRPr>
          </a:p>
          <a:p>
            <a:pPr marL="0" marR="0" lvl="0" indent="0" algn="l" rtl="0">
              <a:lnSpc>
                <a:spcPct val="100000"/>
              </a:lnSpc>
              <a:spcBef>
                <a:spcPts val="0"/>
              </a:spcBef>
              <a:spcAft>
                <a:spcPts val="1600"/>
              </a:spcAft>
              <a:buClr>
                <a:schemeClr val="dk1"/>
              </a:buClr>
              <a:buSzPts val="1100"/>
              <a:buFont typeface="Arial"/>
              <a:buNone/>
            </a:pPr>
            <a:r>
              <a:rPr lang="en" sz="700" b="0" i="0" u="none" strike="noStrike" cap="none">
                <a:solidFill>
                  <a:srgbClr val="666666"/>
                </a:solidFill>
                <a:latin typeface="Inter"/>
                <a:ea typeface="Inter"/>
                <a:cs typeface="Inter"/>
                <a:sym typeface="Inter"/>
              </a:rPr>
              <a:t>Learn microservice useful for creating more complex and scalable websites. Students will also learn and master React, the most commonly used Frontend framework, and React Native for creating mobile apps. By the end of this Phase, Students will have created multiple web and mobile applications.</a:t>
            </a:r>
            <a:endParaRPr sz="800" b="1" i="0" u="none" strike="noStrike" cap="none">
              <a:solidFill>
                <a:srgbClr val="000000"/>
              </a:solidFill>
              <a:latin typeface="Inter"/>
              <a:ea typeface="Inter"/>
              <a:cs typeface="Inter"/>
              <a:sym typeface="Inter"/>
            </a:endParaRPr>
          </a:p>
        </p:txBody>
      </p:sp>
      <p:sp>
        <p:nvSpPr>
          <p:cNvPr id="333" name="Google Shape;333;p71"/>
          <p:cNvSpPr txBox="1"/>
          <p:nvPr/>
        </p:nvSpPr>
        <p:spPr>
          <a:xfrm>
            <a:off x="4468300" y="3078501"/>
            <a:ext cx="1724400" cy="60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FAB40"/>
                </a:solidFill>
                <a:latin typeface="Inter"/>
                <a:ea typeface="Inter"/>
                <a:cs typeface="Inter"/>
                <a:sym typeface="Inter"/>
              </a:rPr>
              <a:t>Phase 2</a:t>
            </a:r>
            <a:endParaRPr sz="1000" b="1" i="0"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FAB40"/>
                </a:solidFill>
                <a:latin typeface="Inter"/>
                <a:ea typeface="Inter"/>
                <a:cs typeface="Inter"/>
                <a:sym typeface="Inter"/>
              </a:rPr>
              <a:t>4 weeks online/offline</a:t>
            </a:r>
            <a:endParaRPr sz="700" b="0" i="1"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r>
              <a:rPr lang="en" sz="700" b="0" i="1" u="none" strike="noStrike" cap="none">
                <a:solidFill>
                  <a:srgbClr val="FFAB40"/>
                </a:solidFill>
                <a:latin typeface="Inter"/>
                <a:ea typeface="Inter"/>
                <a:cs typeface="Inter"/>
                <a:sym typeface="Inter"/>
              </a:rPr>
              <a:t>66 hours / week</a:t>
            </a:r>
            <a:endParaRPr sz="1000" b="1" i="0" u="none" strike="noStrike" cap="none">
              <a:solidFill>
                <a:srgbClr val="FFAB40"/>
              </a:solidFill>
              <a:latin typeface="Inter"/>
              <a:ea typeface="Inter"/>
              <a:cs typeface="Inter"/>
              <a:sym typeface="Inter"/>
            </a:endParaRPr>
          </a:p>
        </p:txBody>
      </p:sp>
      <p:sp>
        <p:nvSpPr>
          <p:cNvPr id="334" name="Google Shape;334;p71"/>
          <p:cNvSpPr txBox="1"/>
          <p:nvPr/>
        </p:nvSpPr>
        <p:spPr>
          <a:xfrm>
            <a:off x="551500" y="538500"/>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300"/>
              <a:buFont typeface="Arial"/>
              <a:buNone/>
            </a:pPr>
            <a:r>
              <a:rPr lang="en" sz="2300" b="0" i="0" u="none" strike="noStrike" cap="none">
                <a:solidFill>
                  <a:srgbClr val="1C4587"/>
                </a:solidFill>
                <a:latin typeface="Work Sans ExtraBold"/>
                <a:ea typeface="Work Sans ExtraBold"/>
                <a:cs typeface="Work Sans ExtraBold"/>
                <a:sym typeface="Work Sans ExtraBold"/>
              </a:rPr>
              <a:t>Title (Heading 2)</a:t>
            </a:r>
            <a:endParaRPr sz="2300" b="0" i="0" u="none" strike="noStrike" cap="none">
              <a:solidFill>
                <a:srgbClr val="1C4587"/>
              </a:solidFill>
              <a:latin typeface="Work Sans ExtraBold"/>
              <a:ea typeface="Work Sans ExtraBold"/>
              <a:cs typeface="Work Sans ExtraBold"/>
              <a:sym typeface="Work Sans ExtraBold"/>
            </a:endParaRPr>
          </a:p>
        </p:txBody>
      </p:sp>
      <p:sp>
        <p:nvSpPr>
          <p:cNvPr id="335" name="Google Shape;335;p71"/>
          <p:cNvSpPr txBox="1"/>
          <p:nvPr/>
        </p:nvSpPr>
        <p:spPr>
          <a:xfrm>
            <a:off x="564450" y="4109300"/>
            <a:ext cx="3789900" cy="40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1" u="none" strike="noStrike" cap="none">
                <a:solidFill>
                  <a:srgbClr val="666666"/>
                </a:solidFill>
                <a:latin typeface="Avenir"/>
                <a:ea typeface="Avenir"/>
                <a:cs typeface="Avenir"/>
                <a:sym typeface="Avenir"/>
              </a:rPr>
              <a:t>Preparation Phase (Phase 0): offline</a:t>
            </a:r>
            <a:endParaRPr sz="900" b="0" i="1" u="none" strike="noStrike" cap="none">
              <a:solidFill>
                <a:srgbClr val="666666"/>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900"/>
              <a:buFont typeface="Arial"/>
              <a:buNone/>
            </a:pPr>
            <a:r>
              <a:rPr lang="en" sz="900" b="0" i="1" u="none" strike="noStrike" cap="none">
                <a:solidFill>
                  <a:srgbClr val="666666"/>
                </a:solidFill>
                <a:latin typeface="Avenir"/>
                <a:ea typeface="Avenir"/>
                <a:cs typeface="Avenir"/>
                <a:sym typeface="Avenir"/>
              </a:rPr>
              <a:t>Immersive Phase (Phase 1 - 3): Offline - Monday - Friday, 9AM - 6PM</a:t>
            </a:r>
            <a:endParaRPr sz="900" b="0" i="1" u="none" strike="noStrike" cap="none">
              <a:solidFill>
                <a:srgbClr val="666666"/>
              </a:solidFill>
              <a:latin typeface="Avenir"/>
              <a:ea typeface="Avenir"/>
              <a:cs typeface="Avenir"/>
              <a:sym typeface="Avenir"/>
            </a:endParaRPr>
          </a:p>
        </p:txBody>
      </p:sp>
      <p:sp>
        <p:nvSpPr>
          <p:cNvPr id="336" name="Google Shape;336;p71"/>
          <p:cNvSpPr/>
          <p:nvPr/>
        </p:nvSpPr>
        <p:spPr>
          <a:xfrm>
            <a:off x="4454875" y="2858001"/>
            <a:ext cx="1958400" cy="133500"/>
          </a:xfrm>
          <a:prstGeom prst="rect">
            <a:avLst/>
          </a:prstGeom>
          <a:solidFill>
            <a:srgbClr val="FF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71"/>
          <p:cNvSpPr txBox="1"/>
          <p:nvPr/>
        </p:nvSpPr>
        <p:spPr>
          <a:xfrm>
            <a:off x="4468300" y="1296226"/>
            <a:ext cx="1881900" cy="14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FFAB40"/>
                </a:solidFill>
                <a:latin typeface="Inter"/>
                <a:ea typeface="Inter"/>
                <a:cs typeface="Inter"/>
                <a:sym typeface="Inter"/>
              </a:rPr>
              <a:t>Beauty in Web Development</a:t>
            </a:r>
            <a:endParaRPr sz="800" b="1" i="0" u="none" strike="noStrike" cap="none">
              <a:solidFill>
                <a:srgbClr val="FFAB4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E69138"/>
              </a:solidFill>
              <a:latin typeface="Inter"/>
              <a:ea typeface="Inter"/>
              <a:cs typeface="Inter"/>
              <a:sym typeface="Inter"/>
            </a:endParaRPr>
          </a:p>
          <a:p>
            <a:pPr marL="0" marR="0" lvl="0" indent="0" algn="l" rtl="0">
              <a:lnSpc>
                <a:spcPct val="100000"/>
              </a:lnSpc>
              <a:spcBef>
                <a:spcPts val="0"/>
              </a:spcBef>
              <a:spcAft>
                <a:spcPts val="1600"/>
              </a:spcAft>
              <a:buClr>
                <a:schemeClr val="dk1"/>
              </a:buClr>
              <a:buSzPts val="1100"/>
              <a:buFont typeface="Arial"/>
              <a:buNone/>
            </a:pPr>
            <a:r>
              <a:rPr lang="en" sz="700" b="0" i="0" u="none" strike="noStrike" cap="none">
                <a:solidFill>
                  <a:srgbClr val="666666"/>
                </a:solidFill>
                <a:latin typeface="Inter"/>
                <a:ea typeface="Inter"/>
                <a:cs typeface="Inter"/>
                <a:sym typeface="Inter"/>
              </a:rPr>
              <a:t>Learn the basics of client-server architecture to be able to create more flexible database structures in the backend. Students will also learn the FE framework Vue to create more sophisticated UI. By the end of this Phase, Students will have a personal portfolio of projects to showcase to potential employers.</a:t>
            </a:r>
            <a:endParaRPr sz="800" b="1" i="0" u="none" strike="noStrike" cap="none">
              <a:solidFill>
                <a:srgbClr val="666666"/>
              </a:solidFill>
              <a:latin typeface="Inter"/>
              <a:ea typeface="Inter"/>
              <a:cs typeface="Inter"/>
              <a:sym typeface="Inter"/>
            </a:endParaRPr>
          </a:p>
        </p:txBody>
      </p:sp>
      <p:sp>
        <p:nvSpPr>
          <p:cNvPr id="338" name="Google Shape;338;p71"/>
          <p:cNvSpPr/>
          <p:nvPr/>
        </p:nvSpPr>
        <p:spPr>
          <a:xfrm>
            <a:off x="6413275" y="2858000"/>
            <a:ext cx="1958400" cy="133500"/>
          </a:xfrm>
          <a:prstGeom prst="rect">
            <a:avLst/>
          </a:prstGeom>
          <a:solidFill>
            <a:srgbClr val="F066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71"/>
          <p:cNvSpPr/>
          <p:nvPr/>
        </p:nvSpPr>
        <p:spPr>
          <a:xfrm>
            <a:off x="551500" y="2858001"/>
            <a:ext cx="1958400" cy="133500"/>
          </a:xfrm>
          <a:prstGeom prst="rect">
            <a:avLst/>
          </a:prstGeom>
          <a:solidFill>
            <a:srgbClr val="1D3D7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71"/>
          <p:cNvSpPr txBox="1"/>
          <p:nvPr/>
        </p:nvSpPr>
        <p:spPr>
          <a:xfrm>
            <a:off x="551500" y="3078501"/>
            <a:ext cx="1660200" cy="84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1D3D70"/>
                </a:solidFill>
                <a:latin typeface="Inter"/>
                <a:ea typeface="Inter"/>
                <a:cs typeface="Inter"/>
                <a:sym typeface="Inter"/>
              </a:rPr>
              <a:t>Phase 0</a:t>
            </a:r>
            <a:endParaRPr sz="1000" b="1" i="0"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400"/>
              <a:buFont typeface="Arial"/>
              <a:buNone/>
            </a:pPr>
            <a:endParaRPr sz="400" b="1" i="0"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1D3D70"/>
                </a:solidFill>
                <a:latin typeface="Inter"/>
                <a:ea typeface="Inter"/>
                <a:cs typeface="Inter"/>
                <a:sym typeface="Inter"/>
              </a:rPr>
              <a:t>4 weeks online/offline</a:t>
            </a:r>
            <a:endParaRPr sz="700" b="0" i="1"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1D3D70"/>
                </a:solidFill>
                <a:latin typeface="Inter"/>
                <a:ea typeface="Inter"/>
                <a:cs typeface="Inter"/>
                <a:sym typeface="Inter"/>
              </a:rPr>
              <a:t>66 hours / week</a:t>
            </a:r>
            <a:endParaRPr sz="700" b="0" i="1"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000000"/>
              </a:solidFill>
              <a:latin typeface="Inter"/>
              <a:ea typeface="Inter"/>
              <a:cs typeface="Inter"/>
              <a:sym typeface="Inter"/>
            </a:endParaRPr>
          </a:p>
          <a:p>
            <a:pPr marL="0" marR="0" lvl="0" indent="0" algn="l" rtl="0">
              <a:lnSpc>
                <a:spcPct val="100000"/>
              </a:lnSpc>
              <a:spcBef>
                <a:spcPts val="1600"/>
              </a:spcBef>
              <a:spcAft>
                <a:spcPts val="1600"/>
              </a:spcAft>
              <a:buClr>
                <a:srgbClr val="000000"/>
              </a:buClr>
              <a:buSzPts val="1200"/>
              <a:buFont typeface="Arial"/>
              <a:buNone/>
            </a:pPr>
            <a:endParaRPr sz="1200" b="0" i="0" u="none" strike="noStrike" cap="none">
              <a:solidFill>
                <a:srgbClr val="000000"/>
              </a:solidFill>
              <a:latin typeface="Inter"/>
              <a:ea typeface="Inter"/>
              <a:cs typeface="Inter"/>
              <a:sym typeface="Inter"/>
            </a:endParaRPr>
          </a:p>
        </p:txBody>
      </p:sp>
      <p:sp>
        <p:nvSpPr>
          <p:cNvPr id="341" name="Google Shape;341;p71"/>
          <p:cNvSpPr txBox="1"/>
          <p:nvPr/>
        </p:nvSpPr>
        <p:spPr>
          <a:xfrm>
            <a:off x="551500" y="1622926"/>
            <a:ext cx="1783500" cy="108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1D3D70"/>
                </a:solidFill>
                <a:latin typeface="Inter"/>
                <a:ea typeface="Inter"/>
                <a:cs typeface="Inter"/>
                <a:sym typeface="Inter"/>
              </a:rPr>
              <a:t>Learn The Basic of Programming</a:t>
            </a:r>
            <a:endParaRPr sz="800" b="1" i="0" u="none" strike="noStrike" cap="none">
              <a:solidFill>
                <a:srgbClr val="1D3D70"/>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000000"/>
              </a:solidFill>
              <a:latin typeface="Inter"/>
              <a:ea typeface="Inter"/>
              <a:cs typeface="Inter"/>
              <a:sym typeface="Inter"/>
            </a:endParaRPr>
          </a:p>
          <a:p>
            <a:pPr marL="0" marR="0" lvl="0" indent="0" algn="l" rtl="0">
              <a:lnSpc>
                <a:spcPct val="100000"/>
              </a:lnSpc>
              <a:spcBef>
                <a:spcPts val="0"/>
              </a:spcBef>
              <a:spcAft>
                <a:spcPts val="1600"/>
              </a:spcAft>
              <a:buClr>
                <a:schemeClr val="dk1"/>
              </a:buClr>
              <a:buSzPts val="1100"/>
              <a:buFont typeface="Arial"/>
              <a:buNone/>
            </a:pPr>
            <a:r>
              <a:rPr lang="en" sz="700" b="0" i="0" u="none" strike="noStrike" cap="none">
                <a:solidFill>
                  <a:srgbClr val="666666"/>
                </a:solidFill>
                <a:latin typeface="Inter"/>
                <a:ea typeface="Inter"/>
                <a:cs typeface="Inter"/>
                <a:sym typeface="Inter"/>
              </a:rPr>
              <a:t>Learn the basics of programming and gain an introduction to JavaScript to begin building basic websites. This Phase will give students the basic building blocks to help them succeed in the the next phases.</a:t>
            </a:r>
            <a:endParaRPr sz="800" b="1" i="0" u="none" strike="noStrike" cap="none">
              <a:solidFill>
                <a:srgbClr val="666666"/>
              </a:solidFill>
              <a:latin typeface="Inter"/>
              <a:ea typeface="Inter"/>
              <a:cs typeface="Inter"/>
              <a:sym typeface="Inter"/>
            </a:endParaRPr>
          </a:p>
        </p:txBody>
      </p:sp>
      <p:sp>
        <p:nvSpPr>
          <p:cNvPr id="342" name="Google Shape;342;p71"/>
          <p:cNvSpPr/>
          <p:nvPr/>
        </p:nvSpPr>
        <p:spPr>
          <a:xfrm>
            <a:off x="2509900" y="2858001"/>
            <a:ext cx="1958400" cy="133500"/>
          </a:xfrm>
          <a:prstGeom prst="rect">
            <a:avLst/>
          </a:prstGeom>
          <a:solidFill>
            <a:srgbClr val="EF4D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71"/>
          <p:cNvSpPr txBox="1"/>
          <p:nvPr/>
        </p:nvSpPr>
        <p:spPr>
          <a:xfrm>
            <a:off x="2509900" y="3078501"/>
            <a:ext cx="1997400" cy="94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a:solidFill>
                  <a:srgbClr val="EF4D23"/>
                </a:solidFill>
                <a:latin typeface="Inter"/>
                <a:ea typeface="Inter"/>
                <a:cs typeface="Inter"/>
                <a:sym typeface="Inter"/>
              </a:rPr>
              <a:t>Think Like a Programmer</a:t>
            </a:r>
            <a:endParaRPr sz="800" b="1" i="0"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chemeClr val="dk1"/>
              </a:solidFill>
              <a:latin typeface="Inter"/>
              <a:ea typeface="Inter"/>
              <a:cs typeface="Inter"/>
              <a:sym typeface="Inter"/>
            </a:endParaRPr>
          </a:p>
          <a:p>
            <a:pPr marL="0" marR="0" lvl="0" indent="0" algn="l" rtl="0">
              <a:lnSpc>
                <a:spcPct val="100000"/>
              </a:lnSpc>
              <a:spcBef>
                <a:spcPts val="0"/>
              </a:spcBef>
              <a:spcAft>
                <a:spcPts val="1600"/>
              </a:spcAft>
              <a:buClr>
                <a:srgbClr val="000000"/>
              </a:buClr>
              <a:buSzPts val="700"/>
              <a:buFont typeface="Arial"/>
              <a:buNone/>
            </a:pPr>
            <a:r>
              <a:rPr lang="en" sz="700" b="0" i="0" u="none" strike="noStrike" cap="none">
                <a:solidFill>
                  <a:srgbClr val="666666"/>
                </a:solidFill>
                <a:latin typeface="Inter"/>
                <a:ea typeface="Inter"/>
                <a:cs typeface="Inter"/>
                <a:sym typeface="Inter"/>
              </a:rPr>
              <a:t>Learn to think like a developer, and master the fundamentals of Fullstack JavaScript. By the end of this Phase, Students will be able to create a basic website with monolithic architecture.</a:t>
            </a:r>
            <a:endParaRPr sz="700" b="1" i="0" u="none" strike="noStrike" cap="none">
              <a:solidFill>
                <a:srgbClr val="666666"/>
              </a:solidFill>
              <a:latin typeface="Inter"/>
              <a:ea typeface="Inter"/>
              <a:cs typeface="Inter"/>
              <a:sym typeface="Inter"/>
            </a:endParaRPr>
          </a:p>
        </p:txBody>
      </p:sp>
      <p:sp>
        <p:nvSpPr>
          <p:cNvPr id="344" name="Google Shape;344;p71"/>
          <p:cNvSpPr txBox="1"/>
          <p:nvPr/>
        </p:nvSpPr>
        <p:spPr>
          <a:xfrm>
            <a:off x="3341025" y="630225"/>
            <a:ext cx="3378900" cy="484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1" u="none" strike="noStrike" cap="none">
                <a:solidFill>
                  <a:srgbClr val="E0764F"/>
                </a:solidFill>
                <a:latin typeface="Inter"/>
                <a:ea typeface="Inter"/>
                <a:cs typeface="Inter"/>
                <a:sym typeface="Inter"/>
              </a:rPr>
              <a:t>Pre-title of Chapter</a:t>
            </a:r>
            <a:endParaRPr sz="1500" b="0" i="1" u="none" strike="noStrike" cap="none">
              <a:solidFill>
                <a:srgbClr val="E0764F"/>
              </a:solidFill>
              <a:latin typeface="Inter"/>
              <a:ea typeface="Inter"/>
              <a:cs typeface="Inter"/>
              <a:sym typeface="Inter"/>
            </a:endParaRPr>
          </a:p>
        </p:txBody>
      </p:sp>
      <p:sp>
        <p:nvSpPr>
          <p:cNvPr id="345" name="Google Shape;345;p7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9</a:t>
            </a:fld>
            <a:endParaRPr/>
          </a:p>
        </p:txBody>
      </p:sp>
      <p:sp>
        <p:nvSpPr>
          <p:cNvPr id="346" name="Google Shape;346;p71"/>
          <p:cNvSpPr txBox="1"/>
          <p:nvPr/>
        </p:nvSpPr>
        <p:spPr>
          <a:xfrm>
            <a:off x="2509900" y="2140725"/>
            <a:ext cx="1435800" cy="56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100" b="1" i="0" u="none" strike="noStrike" cap="none">
                <a:solidFill>
                  <a:srgbClr val="EF4D23"/>
                </a:solidFill>
                <a:latin typeface="Inter"/>
                <a:ea typeface="Inter"/>
                <a:cs typeface="Inter"/>
                <a:sym typeface="Inter"/>
              </a:rPr>
              <a:t>Phase 1</a:t>
            </a:r>
            <a:endParaRPr sz="1100" b="1" i="0"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chemeClr val="dk1"/>
              </a:buClr>
              <a:buSzPts val="1100"/>
              <a:buFont typeface="Arial"/>
              <a:buNone/>
            </a:pPr>
            <a:endParaRPr sz="400" b="1" i="0"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EF4D23"/>
                </a:solidFill>
                <a:latin typeface="Inter"/>
                <a:ea typeface="Inter"/>
                <a:cs typeface="Inter"/>
                <a:sym typeface="Inter"/>
              </a:rPr>
              <a:t>4 weeks online/offline</a:t>
            </a:r>
            <a:endParaRPr sz="700" b="0" i="1" u="none" strike="noStrike" cap="none">
              <a:solidFill>
                <a:srgbClr val="EF4D23"/>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700"/>
              <a:buFont typeface="Arial"/>
              <a:buNone/>
            </a:pPr>
            <a:r>
              <a:rPr lang="en" sz="700" b="0" i="1" u="none" strike="noStrike" cap="none">
                <a:solidFill>
                  <a:srgbClr val="EF4D23"/>
                </a:solidFill>
                <a:latin typeface="Inter"/>
                <a:ea typeface="Inter"/>
                <a:cs typeface="Inter"/>
                <a:sym typeface="Inter"/>
              </a:rPr>
              <a:t>66 hours / week</a:t>
            </a:r>
            <a:endParaRPr sz="1200" b="1" i="0" u="none" strike="noStrike" cap="none">
              <a:solidFill>
                <a:srgbClr val="EF4D23"/>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1953</Words>
  <Application>Microsoft Office PowerPoint</Application>
  <PresentationFormat>On-screen Show (16:9)</PresentationFormat>
  <Paragraphs>311</Paragraphs>
  <Slides>22</Slides>
  <Notes>22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22</vt:i4>
      </vt:variant>
    </vt:vector>
  </HeadingPairs>
  <TitlesOfParts>
    <vt:vector size="33" baseType="lpstr">
      <vt:lpstr>Arial</vt:lpstr>
      <vt:lpstr>Inter Medium</vt:lpstr>
      <vt:lpstr>Work Sans SemiBold</vt:lpstr>
      <vt:lpstr>Avenir</vt:lpstr>
      <vt:lpstr>Work Sans Medium</vt:lpstr>
      <vt:lpstr>Work Sans ExtraBold</vt:lpstr>
      <vt:lpstr>Inter</vt:lpstr>
      <vt:lpstr>Work Sans</vt:lpstr>
      <vt:lpstr>Simple Light</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Deden</cp:lastModifiedBy>
  <cp:revision>1</cp:revision>
  <dcterms:modified xsi:type="dcterms:W3CDTF">2023-12-06T10:59:00Z</dcterms:modified>
</cp:coreProperties>
</file>